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9" r:id="rId3"/>
    <p:sldId id="325" r:id="rId4"/>
    <p:sldId id="324" r:id="rId5"/>
    <p:sldId id="258" r:id="rId6"/>
    <p:sldId id="310" r:id="rId7"/>
    <p:sldId id="329" r:id="rId8"/>
    <p:sldId id="336" r:id="rId9"/>
    <p:sldId id="326" r:id="rId10"/>
    <p:sldId id="328" r:id="rId11"/>
    <p:sldId id="266" r:id="rId12"/>
    <p:sldId id="260" r:id="rId13"/>
    <p:sldId id="322" r:id="rId14"/>
    <p:sldId id="335" r:id="rId15"/>
    <p:sldId id="332"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98E5224-6E35-4277-A9E7-93A7557B435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ABF3C4A-8853-4BAD-AF50-FA1326872755}">
      <dgm:prSet/>
      <dgm:spPr/>
      <dgm:t>
        <a:bodyPr/>
        <a:lstStyle/>
        <a:p>
          <a:pPr>
            <a:lnSpc>
              <a:spcPct val="100000"/>
            </a:lnSpc>
          </a:pPr>
          <a:r>
            <a:rPr lang="en-US" dirty="0"/>
            <a:t>I</a:t>
          </a:r>
          <a:r>
            <a:rPr lang="en-US" b="1" dirty="0"/>
            <a:t>n 2019, just prior to the COVID-19 pandemic, 19.86% of adults experienced a mental illness</a:t>
          </a:r>
          <a:r>
            <a:rPr lang="en-US" dirty="0"/>
            <a:t>, </a:t>
          </a:r>
          <a:r>
            <a:rPr lang="en-US" b="1" dirty="0"/>
            <a:t>equivalent to nearly 50 million Americans. </a:t>
          </a:r>
        </a:p>
        <a:p>
          <a:pPr>
            <a:lnSpc>
              <a:spcPct val="100000"/>
            </a:lnSpc>
          </a:pPr>
          <a:endParaRPr lang="en-US" b="1" dirty="0"/>
        </a:p>
        <a:p>
          <a:pPr>
            <a:lnSpc>
              <a:spcPct val="100000"/>
            </a:lnSpc>
          </a:pPr>
          <a:r>
            <a:rPr lang="en-US" b="1" dirty="0"/>
            <a:t> </a:t>
          </a:r>
          <a:r>
            <a:rPr lang="en-US" dirty="0">
              <a:solidFill>
                <a:schemeClr val="tx1"/>
              </a:solidFill>
              <a:effectLst/>
              <a:highlight>
                <a:srgbClr val="FFFF00"/>
              </a:highlight>
              <a:latin typeface="Century" panose="02040604050505020304" pitchFamily="18" charset="0"/>
            </a:rPr>
            <a:t>1 in 5 U.S. adults experience mental illness each year</a:t>
          </a:r>
        </a:p>
        <a:p>
          <a:pPr>
            <a:lnSpc>
              <a:spcPct val="100000"/>
            </a:lnSpc>
          </a:pPr>
          <a:br>
            <a:rPr lang="en-US" dirty="0">
              <a:solidFill>
                <a:schemeClr val="tx1"/>
              </a:solidFill>
              <a:effectLst/>
              <a:highlight>
                <a:srgbClr val="FFFF00"/>
              </a:highlight>
              <a:latin typeface="Century" panose="02040604050505020304" pitchFamily="18" charset="0"/>
            </a:rPr>
          </a:br>
          <a:r>
            <a:rPr lang="en-US" dirty="0">
              <a:solidFill>
                <a:schemeClr val="tx1"/>
              </a:solidFill>
              <a:effectLst/>
              <a:highlight>
                <a:srgbClr val="FFFF00"/>
              </a:highlight>
              <a:latin typeface="Century" panose="02040604050505020304" pitchFamily="18" charset="0"/>
            </a:rPr>
            <a:t>1 in 6 U.S. youth aged 6-17 experience a mental health disorder each year</a:t>
          </a:r>
          <a:br>
            <a:rPr lang="en-US" dirty="0">
              <a:solidFill>
                <a:schemeClr val="tx1"/>
              </a:solidFill>
              <a:effectLst/>
              <a:highlight>
                <a:srgbClr val="FFFF00"/>
              </a:highlight>
              <a:latin typeface="+mj-lt"/>
              <a:ea typeface="+mj-ea"/>
              <a:cs typeface="+mj-cs"/>
            </a:rPr>
          </a:br>
          <a:endParaRPr lang="en-US" b="1" dirty="0">
            <a:highlight>
              <a:srgbClr val="FFFF00"/>
            </a:highlight>
          </a:endParaRPr>
        </a:p>
      </dgm:t>
    </dgm:pt>
    <dgm:pt modelId="{BCDB8FAF-FC09-4025-8715-410435798D70}" type="parTrans" cxnId="{611E3BB8-BFDF-428B-ABC8-3E70BA83BC99}">
      <dgm:prSet/>
      <dgm:spPr/>
      <dgm:t>
        <a:bodyPr/>
        <a:lstStyle/>
        <a:p>
          <a:endParaRPr lang="en-US"/>
        </a:p>
      </dgm:t>
    </dgm:pt>
    <dgm:pt modelId="{EB49E8B3-D464-416A-8C85-ECD1D95F2606}" type="sibTrans" cxnId="{611E3BB8-BFDF-428B-ABC8-3E70BA83BC99}">
      <dgm:prSet/>
      <dgm:spPr/>
      <dgm:t>
        <a:bodyPr/>
        <a:lstStyle/>
        <a:p>
          <a:pPr>
            <a:lnSpc>
              <a:spcPct val="100000"/>
            </a:lnSpc>
          </a:pPr>
          <a:endParaRPr lang="en-US"/>
        </a:p>
      </dgm:t>
    </dgm:pt>
    <dgm:pt modelId="{8D3DFACE-1433-422F-8AC8-210957F6A04D}">
      <dgm:prSet/>
      <dgm:spPr/>
      <dgm:t>
        <a:bodyPr/>
        <a:lstStyle/>
        <a:p>
          <a:pPr>
            <a:lnSpc>
              <a:spcPct val="100000"/>
            </a:lnSpc>
          </a:pPr>
          <a:r>
            <a:rPr lang="en-US" b="1" dirty="0"/>
            <a:t>Over half of adults with a mental illness do not receive treatment, totaling over 27 million adults in the U.S. who are going untreated.</a:t>
          </a:r>
          <a:r>
            <a:rPr lang="en-US" dirty="0"/>
            <a:t> </a:t>
          </a:r>
        </a:p>
      </dgm:t>
    </dgm:pt>
    <dgm:pt modelId="{F4C585AF-392B-4AE5-847F-AE35E0FD387A}" type="parTrans" cxnId="{C9604A63-A8D2-40EB-ABBF-94394BDB6133}">
      <dgm:prSet/>
      <dgm:spPr/>
      <dgm:t>
        <a:bodyPr/>
        <a:lstStyle/>
        <a:p>
          <a:endParaRPr lang="en-US"/>
        </a:p>
      </dgm:t>
    </dgm:pt>
    <dgm:pt modelId="{C592D372-B910-4BF7-8379-AB77F2B461DF}" type="sibTrans" cxnId="{C9604A63-A8D2-40EB-ABBF-94394BDB6133}">
      <dgm:prSet/>
      <dgm:spPr/>
      <dgm:t>
        <a:bodyPr/>
        <a:lstStyle/>
        <a:p>
          <a:pPr>
            <a:lnSpc>
              <a:spcPct val="100000"/>
            </a:lnSpc>
          </a:pPr>
          <a:endParaRPr lang="en-US"/>
        </a:p>
      </dgm:t>
    </dgm:pt>
    <dgm:pt modelId="{B812D536-B6DB-4FDE-B994-BB39A08DA0BF}">
      <dgm:prSet/>
      <dgm:spPr/>
      <dgm:t>
        <a:bodyPr/>
        <a:lstStyle/>
        <a:p>
          <a:pPr>
            <a:lnSpc>
              <a:spcPct val="100000"/>
            </a:lnSpc>
          </a:pPr>
          <a:r>
            <a:rPr lang="en-US" b="1" dirty="0"/>
            <a:t>The percentage of adults with a mental illness who report unmet need for treatment has increased every year since 2011. In 2019, 24.7% of adults with a mental illness report an unmet need for treatment. </a:t>
          </a:r>
        </a:p>
      </dgm:t>
    </dgm:pt>
    <dgm:pt modelId="{A893D726-5738-4ED8-879C-9A8CD516AA10}" type="parTrans" cxnId="{861F0884-05F4-4063-A4AE-40A70090E237}">
      <dgm:prSet/>
      <dgm:spPr/>
      <dgm:t>
        <a:bodyPr/>
        <a:lstStyle/>
        <a:p>
          <a:endParaRPr lang="en-US"/>
        </a:p>
      </dgm:t>
    </dgm:pt>
    <dgm:pt modelId="{C09C01C9-3C8E-4558-8C8E-B7C63DEB7016}" type="sibTrans" cxnId="{861F0884-05F4-4063-A4AE-40A70090E237}">
      <dgm:prSet/>
      <dgm:spPr/>
      <dgm:t>
        <a:bodyPr/>
        <a:lstStyle/>
        <a:p>
          <a:pPr>
            <a:lnSpc>
              <a:spcPct val="100000"/>
            </a:lnSpc>
          </a:pPr>
          <a:endParaRPr lang="en-US"/>
        </a:p>
      </dgm:t>
    </dgm:pt>
    <dgm:pt modelId="{B8F1B84F-E635-49A4-930D-73B48EBD7150}">
      <dgm:prSet/>
      <dgm:spPr/>
      <dgm:t>
        <a:bodyPr/>
        <a:lstStyle/>
        <a:p>
          <a:pPr>
            <a:lnSpc>
              <a:spcPct val="100000"/>
            </a:lnSpc>
          </a:pPr>
          <a:r>
            <a:rPr lang="en-US" b="1" dirty="0"/>
            <a:t>Rates of substance use are increasing for adults, even prior to the COVID-19 pandemic.</a:t>
          </a:r>
          <a:r>
            <a:rPr lang="en-US" dirty="0"/>
            <a:t> </a:t>
          </a:r>
          <a:r>
            <a:rPr lang="en-US" b="1" dirty="0"/>
            <a:t>7.74% of U.S. adults  had a substance use disorder in the past year. Substance use increased 0.07% for adults over last year’s report.</a:t>
          </a:r>
        </a:p>
      </dgm:t>
    </dgm:pt>
    <dgm:pt modelId="{F542347A-658F-4C6B-8B44-B38C730B107A}" type="parTrans" cxnId="{C4B8D5EA-6368-43F1-B6E8-8992B4A83E50}">
      <dgm:prSet/>
      <dgm:spPr/>
      <dgm:t>
        <a:bodyPr/>
        <a:lstStyle/>
        <a:p>
          <a:endParaRPr lang="en-US"/>
        </a:p>
      </dgm:t>
    </dgm:pt>
    <dgm:pt modelId="{F455AC28-75B3-4389-9249-B99B991507EF}" type="sibTrans" cxnId="{C4B8D5EA-6368-43F1-B6E8-8992B4A83E50}">
      <dgm:prSet/>
      <dgm:spPr/>
      <dgm:t>
        <a:bodyPr/>
        <a:lstStyle/>
        <a:p>
          <a:pPr>
            <a:lnSpc>
              <a:spcPct val="100000"/>
            </a:lnSpc>
          </a:pPr>
          <a:endParaRPr lang="en-US"/>
        </a:p>
      </dgm:t>
    </dgm:pt>
    <dgm:pt modelId="{6C42C9D3-D549-43A6-A99A-CF0D8D16512B}">
      <dgm:prSet/>
      <dgm:spPr/>
      <dgm:t>
        <a:bodyPr/>
        <a:lstStyle/>
        <a:p>
          <a:pPr>
            <a:lnSpc>
              <a:spcPct val="100000"/>
            </a:lnSpc>
          </a:pPr>
          <a:r>
            <a:rPr lang="en-US" b="1" dirty="0"/>
            <a:t> </a:t>
          </a:r>
          <a:r>
            <a:rPr lang="en-US" b="0" dirty="0"/>
            <a:t>To expedite services and give a specific number for behavioral health emergencies such as Suicidal Ideation a new emergency number has been implemented</a:t>
          </a:r>
          <a:r>
            <a:rPr lang="en-US" b="1" dirty="0"/>
            <a:t>: 988 July 2022 starts </a:t>
          </a:r>
          <a:r>
            <a:rPr lang="en-US" dirty="0"/>
            <a:t>the official use of 988 in Indiana. </a:t>
          </a:r>
          <a:r>
            <a:rPr lang="en-US" b="1" dirty="0"/>
            <a:t>Until then, continue to utilize, 1-800-273-8255(TALK)</a:t>
          </a:r>
        </a:p>
      </dgm:t>
    </dgm:pt>
    <dgm:pt modelId="{0CA23ABD-024F-423E-AA9B-A6D800F190D0}" type="parTrans" cxnId="{EA5B9143-6E67-41E5-8A8E-94A6AFF55C47}">
      <dgm:prSet/>
      <dgm:spPr/>
      <dgm:t>
        <a:bodyPr/>
        <a:lstStyle/>
        <a:p>
          <a:endParaRPr lang="en-US"/>
        </a:p>
      </dgm:t>
    </dgm:pt>
    <dgm:pt modelId="{C934C1A5-E0EB-408B-B673-9B3DC4C6EA05}" type="sibTrans" cxnId="{EA5B9143-6E67-41E5-8A8E-94A6AFF55C47}">
      <dgm:prSet/>
      <dgm:spPr/>
      <dgm:t>
        <a:bodyPr/>
        <a:lstStyle/>
        <a:p>
          <a:endParaRPr lang="en-US"/>
        </a:p>
      </dgm:t>
    </dgm:pt>
    <dgm:pt modelId="{B9A39FF6-5DD9-4949-8B3C-9F103409B505}" type="pres">
      <dgm:prSet presAssocID="{D98E5224-6E35-4277-A9E7-93A7557B4359}" presName="root" presStyleCnt="0">
        <dgm:presLayoutVars>
          <dgm:dir/>
          <dgm:resizeHandles val="exact"/>
        </dgm:presLayoutVars>
      </dgm:prSet>
      <dgm:spPr/>
    </dgm:pt>
    <dgm:pt modelId="{5E2C0495-658B-4981-9002-9438BA60A975}" type="pres">
      <dgm:prSet presAssocID="{D98E5224-6E35-4277-A9E7-93A7557B4359}" presName="container" presStyleCnt="0">
        <dgm:presLayoutVars>
          <dgm:dir/>
          <dgm:resizeHandles val="exact"/>
        </dgm:presLayoutVars>
      </dgm:prSet>
      <dgm:spPr/>
    </dgm:pt>
    <dgm:pt modelId="{A2BD431C-9746-4F11-B516-5D76898D167D}" type="pres">
      <dgm:prSet presAssocID="{EABF3C4A-8853-4BAD-AF50-FA1326872755}" presName="compNode" presStyleCnt="0"/>
      <dgm:spPr/>
    </dgm:pt>
    <dgm:pt modelId="{D5B7E1D9-CD54-4AAA-B7C1-F11785026CF3}" type="pres">
      <dgm:prSet presAssocID="{EABF3C4A-8853-4BAD-AF50-FA1326872755}" presName="iconBgRect" presStyleLbl="bgShp" presStyleIdx="0" presStyleCnt="5"/>
      <dgm:spPr/>
    </dgm:pt>
    <dgm:pt modelId="{102AFE51-DDD4-4763-9380-E015537DF576}" type="pres">
      <dgm:prSet presAssocID="{EABF3C4A-8853-4BAD-AF50-FA13268727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BC9E05E-DE56-4326-9F4C-9BFD5CCF1DDD}" type="pres">
      <dgm:prSet presAssocID="{EABF3C4A-8853-4BAD-AF50-FA1326872755}" presName="spaceRect" presStyleCnt="0"/>
      <dgm:spPr/>
    </dgm:pt>
    <dgm:pt modelId="{01E5AD1C-A256-4F04-8093-0FDB6D780D98}" type="pres">
      <dgm:prSet presAssocID="{EABF3C4A-8853-4BAD-AF50-FA1326872755}" presName="textRect" presStyleLbl="revTx" presStyleIdx="0" presStyleCnt="5" custScaleY="256062">
        <dgm:presLayoutVars>
          <dgm:chMax val="1"/>
          <dgm:chPref val="1"/>
        </dgm:presLayoutVars>
      </dgm:prSet>
      <dgm:spPr/>
    </dgm:pt>
    <dgm:pt modelId="{9536635F-3C66-47A4-981B-294D2E266FEC}" type="pres">
      <dgm:prSet presAssocID="{EB49E8B3-D464-416A-8C85-ECD1D95F2606}" presName="sibTrans" presStyleLbl="sibTrans2D1" presStyleIdx="0" presStyleCnt="0"/>
      <dgm:spPr/>
    </dgm:pt>
    <dgm:pt modelId="{14CC0B4F-1580-45C0-93EA-A57BCCCEA3A1}" type="pres">
      <dgm:prSet presAssocID="{8D3DFACE-1433-422F-8AC8-210957F6A04D}" presName="compNode" presStyleCnt="0"/>
      <dgm:spPr/>
    </dgm:pt>
    <dgm:pt modelId="{ADE06468-C012-4C8A-BBDA-982F026E5BAA}" type="pres">
      <dgm:prSet presAssocID="{8D3DFACE-1433-422F-8AC8-210957F6A04D}" presName="iconBgRect" presStyleLbl="bgShp" presStyleIdx="1" presStyleCnt="5"/>
      <dgm:spPr/>
    </dgm:pt>
    <dgm:pt modelId="{F3930D4D-41EF-48AC-A711-FBFDEB60196C}" type="pres">
      <dgm:prSet presAssocID="{8D3DFACE-1433-422F-8AC8-210957F6A04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862A7D8C-BE01-4238-82FF-377C7FC3F80E}" type="pres">
      <dgm:prSet presAssocID="{8D3DFACE-1433-422F-8AC8-210957F6A04D}" presName="spaceRect" presStyleCnt="0"/>
      <dgm:spPr/>
    </dgm:pt>
    <dgm:pt modelId="{820F1A94-6260-409B-8A53-0A2E46C410D9}" type="pres">
      <dgm:prSet presAssocID="{8D3DFACE-1433-422F-8AC8-210957F6A04D}" presName="textRect" presStyleLbl="revTx" presStyleIdx="1" presStyleCnt="5">
        <dgm:presLayoutVars>
          <dgm:chMax val="1"/>
          <dgm:chPref val="1"/>
        </dgm:presLayoutVars>
      </dgm:prSet>
      <dgm:spPr/>
    </dgm:pt>
    <dgm:pt modelId="{A9AE8FCD-50F2-41F0-9EF3-B37795EA70DB}" type="pres">
      <dgm:prSet presAssocID="{C592D372-B910-4BF7-8379-AB77F2B461DF}" presName="sibTrans" presStyleLbl="sibTrans2D1" presStyleIdx="0" presStyleCnt="0"/>
      <dgm:spPr/>
    </dgm:pt>
    <dgm:pt modelId="{F183441A-D7E5-4FD9-967C-3F31F89F8536}" type="pres">
      <dgm:prSet presAssocID="{B812D536-B6DB-4FDE-B994-BB39A08DA0BF}" presName="compNode" presStyleCnt="0"/>
      <dgm:spPr/>
    </dgm:pt>
    <dgm:pt modelId="{E7F44D1A-E4DC-4863-B02E-32C6D308F375}" type="pres">
      <dgm:prSet presAssocID="{B812D536-B6DB-4FDE-B994-BB39A08DA0BF}" presName="iconBgRect" presStyleLbl="bgShp" presStyleIdx="2" presStyleCnt="5"/>
      <dgm:spPr/>
    </dgm:pt>
    <dgm:pt modelId="{EFFB36B3-3797-44A0-BFE3-14E3E1EA0834}" type="pres">
      <dgm:prSet presAssocID="{B812D536-B6DB-4FDE-B994-BB39A08DA0B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8340D351-4169-473F-8397-F7E30C6BD384}" type="pres">
      <dgm:prSet presAssocID="{B812D536-B6DB-4FDE-B994-BB39A08DA0BF}" presName="spaceRect" presStyleCnt="0"/>
      <dgm:spPr/>
    </dgm:pt>
    <dgm:pt modelId="{B4CA752D-C881-46E7-911D-D4AE60888D7B}" type="pres">
      <dgm:prSet presAssocID="{B812D536-B6DB-4FDE-B994-BB39A08DA0BF}" presName="textRect" presStyleLbl="revTx" presStyleIdx="2" presStyleCnt="5">
        <dgm:presLayoutVars>
          <dgm:chMax val="1"/>
          <dgm:chPref val="1"/>
        </dgm:presLayoutVars>
      </dgm:prSet>
      <dgm:spPr/>
    </dgm:pt>
    <dgm:pt modelId="{4474FEC2-35E0-4410-BBB5-D33C56FE9F76}" type="pres">
      <dgm:prSet presAssocID="{C09C01C9-3C8E-4558-8C8E-B7C63DEB7016}" presName="sibTrans" presStyleLbl="sibTrans2D1" presStyleIdx="0" presStyleCnt="0"/>
      <dgm:spPr/>
    </dgm:pt>
    <dgm:pt modelId="{C19FDA91-13B4-45A8-9573-7F8015CEC680}" type="pres">
      <dgm:prSet presAssocID="{B8F1B84F-E635-49A4-930D-73B48EBD7150}" presName="compNode" presStyleCnt="0"/>
      <dgm:spPr/>
    </dgm:pt>
    <dgm:pt modelId="{1E7AB114-8D2F-4948-A766-C95CDA69EB6A}" type="pres">
      <dgm:prSet presAssocID="{B8F1B84F-E635-49A4-930D-73B48EBD7150}" presName="iconBgRect" presStyleLbl="bgShp" presStyleIdx="3" presStyleCnt="5"/>
      <dgm:spPr/>
    </dgm:pt>
    <dgm:pt modelId="{9DCE1202-79DA-4289-AF0F-93DE74F24B1C}" type="pres">
      <dgm:prSet presAssocID="{B8F1B84F-E635-49A4-930D-73B48EBD715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dropper"/>
        </a:ext>
      </dgm:extLst>
    </dgm:pt>
    <dgm:pt modelId="{EE2A7017-DFCA-4C98-A812-43F604167E54}" type="pres">
      <dgm:prSet presAssocID="{B8F1B84F-E635-49A4-930D-73B48EBD7150}" presName="spaceRect" presStyleCnt="0"/>
      <dgm:spPr/>
    </dgm:pt>
    <dgm:pt modelId="{FCF96F47-E5CD-44D7-87DC-30C76A9B5B9A}" type="pres">
      <dgm:prSet presAssocID="{B8F1B84F-E635-49A4-930D-73B48EBD7150}" presName="textRect" presStyleLbl="revTx" presStyleIdx="3" presStyleCnt="5">
        <dgm:presLayoutVars>
          <dgm:chMax val="1"/>
          <dgm:chPref val="1"/>
        </dgm:presLayoutVars>
      </dgm:prSet>
      <dgm:spPr/>
    </dgm:pt>
    <dgm:pt modelId="{F973EF38-16CF-43CC-88D0-1F7579BD4421}" type="pres">
      <dgm:prSet presAssocID="{F455AC28-75B3-4389-9249-B99B991507EF}" presName="sibTrans" presStyleLbl="sibTrans2D1" presStyleIdx="0" presStyleCnt="0"/>
      <dgm:spPr/>
    </dgm:pt>
    <dgm:pt modelId="{D3C57D42-41FF-402B-BE78-7B02981DB19A}" type="pres">
      <dgm:prSet presAssocID="{6C42C9D3-D549-43A6-A99A-CF0D8D16512B}" presName="compNode" presStyleCnt="0"/>
      <dgm:spPr/>
    </dgm:pt>
    <dgm:pt modelId="{42928568-ADF2-44CA-8FFE-C484C2E0EDF2}" type="pres">
      <dgm:prSet presAssocID="{6C42C9D3-D549-43A6-A99A-CF0D8D16512B}" presName="iconBgRect" presStyleLbl="bgShp" presStyleIdx="4" presStyleCnt="5"/>
      <dgm:spPr/>
    </dgm:pt>
    <dgm:pt modelId="{41A852C2-66A2-49EA-BFDE-968CF745CBFB}" type="pres">
      <dgm:prSet presAssocID="{6C42C9D3-D549-43A6-A99A-CF0D8D1651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DB183615-6D75-494D-9D64-406699028EC5}" type="pres">
      <dgm:prSet presAssocID="{6C42C9D3-D549-43A6-A99A-CF0D8D16512B}" presName="spaceRect" presStyleCnt="0"/>
      <dgm:spPr/>
    </dgm:pt>
    <dgm:pt modelId="{33F0F665-272A-418C-A1BA-B9A823D995C5}" type="pres">
      <dgm:prSet presAssocID="{6C42C9D3-D549-43A6-A99A-CF0D8D16512B}" presName="textRect" presStyleLbl="revTx" presStyleIdx="4" presStyleCnt="5">
        <dgm:presLayoutVars>
          <dgm:chMax val="1"/>
          <dgm:chPref val="1"/>
        </dgm:presLayoutVars>
      </dgm:prSet>
      <dgm:spPr/>
    </dgm:pt>
  </dgm:ptLst>
  <dgm:cxnLst>
    <dgm:cxn modelId="{58E5F90E-5791-450A-9008-8BD7B74C1704}" type="presOf" srcId="{F455AC28-75B3-4389-9249-B99B991507EF}" destId="{F973EF38-16CF-43CC-88D0-1F7579BD4421}" srcOrd="0" destOrd="0" presId="urn:microsoft.com/office/officeart/2018/2/layout/IconCircleList"/>
    <dgm:cxn modelId="{C93DF31F-BBA9-41DA-95B6-B22E5DEFE231}" type="presOf" srcId="{C09C01C9-3C8E-4558-8C8E-B7C63DEB7016}" destId="{4474FEC2-35E0-4410-BBB5-D33C56FE9F76}" srcOrd="0" destOrd="0" presId="urn:microsoft.com/office/officeart/2018/2/layout/IconCircleList"/>
    <dgm:cxn modelId="{B881BD26-2163-40D2-9802-DF4E879BB9F7}" type="presOf" srcId="{C592D372-B910-4BF7-8379-AB77F2B461DF}" destId="{A9AE8FCD-50F2-41F0-9EF3-B37795EA70DB}" srcOrd="0" destOrd="0" presId="urn:microsoft.com/office/officeart/2018/2/layout/IconCircleList"/>
    <dgm:cxn modelId="{C9604A63-A8D2-40EB-ABBF-94394BDB6133}" srcId="{D98E5224-6E35-4277-A9E7-93A7557B4359}" destId="{8D3DFACE-1433-422F-8AC8-210957F6A04D}" srcOrd="1" destOrd="0" parTransId="{F4C585AF-392B-4AE5-847F-AE35E0FD387A}" sibTransId="{C592D372-B910-4BF7-8379-AB77F2B461DF}"/>
    <dgm:cxn modelId="{EA5B9143-6E67-41E5-8A8E-94A6AFF55C47}" srcId="{D98E5224-6E35-4277-A9E7-93A7557B4359}" destId="{6C42C9D3-D549-43A6-A99A-CF0D8D16512B}" srcOrd="4" destOrd="0" parTransId="{0CA23ABD-024F-423E-AA9B-A6D800F190D0}" sibTransId="{C934C1A5-E0EB-408B-B673-9B3DC4C6EA05}"/>
    <dgm:cxn modelId="{80DDDC53-D9D7-4BB7-97B6-10FA22B087E0}" type="presOf" srcId="{B812D536-B6DB-4FDE-B994-BB39A08DA0BF}" destId="{B4CA752D-C881-46E7-911D-D4AE60888D7B}" srcOrd="0" destOrd="0" presId="urn:microsoft.com/office/officeart/2018/2/layout/IconCircleList"/>
    <dgm:cxn modelId="{861F0884-05F4-4063-A4AE-40A70090E237}" srcId="{D98E5224-6E35-4277-A9E7-93A7557B4359}" destId="{B812D536-B6DB-4FDE-B994-BB39A08DA0BF}" srcOrd="2" destOrd="0" parTransId="{A893D726-5738-4ED8-879C-9A8CD516AA10}" sibTransId="{C09C01C9-3C8E-4558-8C8E-B7C63DEB7016}"/>
    <dgm:cxn modelId="{D92E60A9-34C6-4D37-A9E4-3EAA042A6F8C}" type="presOf" srcId="{D98E5224-6E35-4277-A9E7-93A7557B4359}" destId="{B9A39FF6-5DD9-4949-8B3C-9F103409B505}" srcOrd="0" destOrd="0" presId="urn:microsoft.com/office/officeart/2018/2/layout/IconCircleList"/>
    <dgm:cxn modelId="{1D4007B2-E14A-49FE-9D76-D21A2285EA4E}" type="presOf" srcId="{EB49E8B3-D464-416A-8C85-ECD1D95F2606}" destId="{9536635F-3C66-47A4-981B-294D2E266FEC}" srcOrd="0" destOrd="0" presId="urn:microsoft.com/office/officeart/2018/2/layout/IconCircleList"/>
    <dgm:cxn modelId="{611E3BB8-BFDF-428B-ABC8-3E70BA83BC99}" srcId="{D98E5224-6E35-4277-A9E7-93A7557B4359}" destId="{EABF3C4A-8853-4BAD-AF50-FA1326872755}" srcOrd="0" destOrd="0" parTransId="{BCDB8FAF-FC09-4025-8715-410435798D70}" sibTransId="{EB49E8B3-D464-416A-8C85-ECD1D95F2606}"/>
    <dgm:cxn modelId="{53AE92C6-CF1D-43B4-833A-1C1872354D3E}" type="presOf" srcId="{EABF3C4A-8853-4BAD-AF50-FA1326872755}" destId="{01E5AD1C-A256-4F04-8093-0FDB6D780D98}" srcOrd="0" destOrd="0" presId="urn:microsoft.com/office/officeart/2018/2/layout/IconCircleList"/>
    <dgm:cxn modelId="{7AADA1CB-79CB-403A-BCD3-0573F9D8459E}" type="presOf" srcId="{8D3DFACE-1433-422F-8AC8-210957F6A04D}" destId="{820F1A94-6260-409B-8A53-0A2E46C410D9}" srcOrd="0" destOrd="0" presId="urn:microsoft.com/office/officeart/2018/2/layout/IconCircleList"/>
    <dgm:cxn modelId="{C4B8D5EA-6368-43F1-B6E8-8992B4A83E50}" srcId="{D98E5224-6E35-4277-A9E7-93A7557B4359}" destId="{B8F1B84F-E635-49A4-930D-73B48EBD7150}" srcOrd="3" destOrd="0" parTransId="{F542347A-658F-4C6B-8B44-B38C730B107A}" sibTransId="{F455AC28-75B3-4389-9249-B99B991507EF}"/>
    <dgm:cxn modelId="{BD5F73EC-653A-4A72-AB99-3E6F8C9346F8}" type="presOf" srcId="{B8F1B84F-E635-49A4-930D-73B48EBD7150}" destId="{FCF96F47-E5CD-44D7-87DC-30C76A9B5B9A}" srcOrd="0" destOrd="0" presId="urn:microsoft.com/office/officeart/2018/2/layout/IconCircleList"/>
    <dgm:cxn modelId="{819D00F6-A48F-4FF0-8001-0266D2ED15E1}" type="presOf" srcId="{6C42C9D3-D549-43A6-A99A-CF0D8D16512B}" destId="{33F0F665-272A-418C-A1BA-B9A823D995C5}" srcOrd="0" destOrd="0" presId="urn:microsoft.com/office/officeart/2018/2/layout/IconCircleList"/>
    <dgm:cxn modelId="{0CA7D650-E551-45A7-953C-8A777C225E60}" type="presParOf" srcId="{B9A39FF6-5DD9-4949-8B3C-9F103409B505}" destId="{5E2C0495-658B-4981-9002-9438BA60A975}" srcOrd="0" destOrd="0" presId="urn:microsoft.com/office/officeart/2018/2/layout/IconCircleList"/>
    <dgm:cxn modelId="{797648C4-B35A-4A84-8971-166757F56419}" type="presParOf" srcId="{5E2C0495-658B-4981-9002-9438BA60A975}" destId="{A2BD431C-9746-4F11-B516-5D76898D167D}" srcOrd="0" destOrd="0" presId="urn:microsoft.com/office/officeart/2018/2/layout/IconCircleList"/>
    <dgm:cxn modelId="{F72700B5-E027-4121-ABDE-DA83D5E297EE}" type="presParOf" srcId="{A2BD431C-9746-4F11-B516-5D76898D167D}" destId="{D5B7E1D9-CD54-4AAA-B7C1-F11785026CF3}" srcOrd="0" destOrd="0" presId="urn:microsoft.com/office/officeart/2018/2/layout/IconCircleList"/>
    <dgm:cxn modelId="{6089B0E2-64F7-4997-BC3F-DB3BFCA4DFB5}" type="presParOf" srcId="{A2BD431C-9746-4F11-B516-5D76898D167D}" destId="{102AFE51-DDD4-4763-9380-E015537DF576}" srcOrd="1" destOrd="0" presId="urn:microsoft.com/office/officeart/2018/2/layout/IconCircleList"/>
    <dgm:cxn modelId="{2899E166-FC78-4918-93B0-1927EC33407E}" type="presParOf" srcId="{A2BD431C-9746-4F11-B516-5D76898D167D}" destId="{9BC9E05E-DE56-4326-9F4C-9BFD5CCF1DDD}" srcOrd="2" destOrd="0" presId="urn:microsoft.com/office/officeart/2018/2/layout/IconCircleList"/>
    <dgm:cxn modelId="{00FE119D-7B7A-4726-9CFA-3BD45B7EA23E}" type="presParOf" srcId="{A2BD431C-9746-4F11-B516-5D76898D167D}" destId="{01E5AD1C-A256-4F04-8093-0FDB6D780D98}" srcOrd="3" destOrd="0" presId="urn:microsoft.com/office/officeart/2018/2/layout/IconCircleList"/>
    <dgm:cxn modelId="{C5C1A210-096A-44AB-BA70-D65CE077B2F9}" type="presParOf" srcId="{5E2C0495-658B-4981-9002-9438BA60A975}" destId="{9536635F-3C66-47A4-981B-294D2E266FEC}" srcOrd="1" destOrd="0" presId="urn:microsoft.com/office/officeart/2018/2/layout/IconCircleList"/>
    <dgm:cxn modelId="{3EFEA4C0-2687-4158-A079-0F427170FA45}" type="presParOf" srcId="{5E2C0495-658B-4981-9002-9438BA60A975}" destId="{14CC0B4F-1580-45C0-93EA-A57BCCCEA3A1}" srcOrd="2" destOrd="0" presId="urn:microsoft.com/office/officeart/2018/2/layout/IconCircleList"/>
    <dgm:cxn modelId="{D367D362-00F9-4B89-90A4-76E978389DC6}" type="presParOf" srcId="{14CC0B4F-1580-45C0-93EA-A57BCCCEA3A1}" destId="{ADE06468-C012-4C8A-BBDA-982F026E5BAA}" srcOrd="0" destOrd="0" presId="urn:microsoft.com/office/officeart/2018/2/layout/IconCircleList"/>
    <dgm:cxn modelId="{7F5102B9-560D-4065-9FEB-649E40D652A8}" type="presParOf" srcId="{14CC0B4F-1580-45C0-93EA-A57BCCCEA3A1}" destId="{F3930D4D-41EF-48AC-A711-FBFDEB60196C}" srcOrd="1" destOrd="0" presId="urn:microsoft.com/office/officeart/2018/2/layout/IconCircleList"/>
    <dgm:cxn modelId="{F1031293-5C76-4956-BF99-F4451662060F}" type="presParOf" srcId="{14CC0B4F-1580-45C0-93EA-A57BCCCEA3A1}" destId="{862A7D8C-BE01-4238-82FF-377C7FC3F80E}" srcOrd="2" destOrd="0" presId="urn:microsoft.com/office/officeart/2018/2/layout/IconCircleList"/>
    <dgm:cxn modelId="{E09B1E49-C421-43C4-9D5C-C0A71AE61C1B}" type="presParOf" srcId="{14CC0B4F-1580-45C0-93EA-A57BCCCEA3A1}" destId="{820F1A94-6260-409B-8A53-0A2E46C410D9}" srcOrd="3" destOrd="0" presId="urn:microsoft.com/office/officeart/2018/2/layout/IconCircleList"/>
    <dgm:cxn modelId="{22D77C4A-60C6-47AE-8518-8186D0C60F8D}" type="presParOf" srcId="{5E2C0495-658B-4981-9002-9438BA60A975}" destId="{A9AE8FCD-50F2-41F0-9EF3-B37795EA70DB}" srcOrd="3" destOrd="0" presId="urn:microsoft.com/office/officeart/2018/2/layout/IconCircleList"/>
    <dgm:cxn modelId="{89C63290-C1A1-4280-8A56-0D0BDAE326CB}" type="presParOf" srcId="{5E2C0495-658B-4981-9002-9438BA60A975}" destId="{F183441A-D7E5-4FD9-967C-3F31F89F8536}" srcOrd="4" destOrd="0" presId="urn:microsoft.com/office/officeart/2018/2/layout/IconCircleList"/>
    <dgm:cxn modelId="{41AA466E-2A28-4786-9D01-4B23AB514676}" type="presParOf" srcId="{F183441A-D7E5-4FD9-967C-3F31F89F8536}" destId="{E7F44D1A-E4DC-4863-B02E-32C6D308F375}" srcOrd="0" destOrd="0" presId="urn:microsoft.com/office/officeart/2018/2/layout/IconCircleList"/>
    <dgm:cxn modelId="{1F062315-E770-48A3-B1C2-EFC85F1B65A3}" type="presParOf" srcId="{F183441A-D7E5-4FD9-967C-3F31F89F8536}" destId="{EFFB36B3-3797-44A0-BFE3-14E3E1EA0834}" srcOrd="1" destOrd="0" presId="urn:microsoft.com/office/officeart/2018/2/layout/IconCircleList"/>
    <dgm:cxn modelId="{BBE23464-DB0B-4803-A656-65C4D29DA6DD}" type="presParOf" srcId="{F183441A-D7E5-4FD9-967C-3F31F89F8536}" destId="{8340D351-4169-473F-8397-F7E30C6BD384}" srcOrd="2" destOrd="0" presId="urn:microsoft.com/office/officeart/2018/2/layout/IconCircleList"/>
    <dgm:cxn modelId="{A2DB4E8A-07FD-427A-820B-E82651218199}" type="presParOf" srcId="{F183441A-D7E5-4FD9-967C-3F31F89F8536}" destId="{B4CA752D-C881-46E7-911D-D4AE60888D7B}" srcOrd="3" destOrd="0" presId="urn:microsoft.com/office/officeart/2018/2/layout/IconCircleList"/>
    <dgm:cxn modelId="{A3FCC7D1-7D07-4038-B879-7C18F3947483}" type="presParOf" srcId="{5E2C0495-658B-4981-9002-9438BA60A975}" destId="{4474FEC2-35E0-4410-BBB5-D33C56FE9F76}" srcOrd="5" destOrd="0" presId="urn:microsoft.com/office/officeart/2018/2/layout/IconCircleList"/>
    <dgm:cxn modelId="{5E728182-D5A8-41AD-AD3F-F27065866741}" type="presParOf" srcId="{5E2C0495-658B-4981-9002-9438BA60A975}" destId="{C19FDA91-13B4-45A8-9573-7F8015CEC680}" srcOrd="6" destOrd="0" presId="urn:microsoft.com/office/officeart/2018/2/layout/IconCircleList"/>
    <dgm:cxn modelId="{748F05FC-C310-43CC-A79D-FF10AFD4F4A3}" type="presParOf" srcId="{C19FDA91-13B4-45A8-9573-7F8015CEC680}" destId="{1E7AB114-8D2F-4948-A766-C95CDA69EB6A}" srcOrd="0" destOrd="0" presId="urn:microsoft.com/office/officeart/2018/2/layout/IconCircleList"/>
    <dgm:cxn modelId="{2677ECB9-11DD-4D15-A56D-94F195B3ED0E}" type="presParOf" srcId="{C19FDA91-13B4-45A8-9573-7F8015CEC680}" destId="{9DCE1202-79DA-4289-AF0F-93DE74F24B1C}" srcOrd="1" destOrd="0" presId="urn:microsoft.com/office/officeart/2018/2/layout/IconCircleList"/>
    <dgm:cxn modelId="{06E99926-8361-4785-BA45-90549419536A}" type="presParOf" srcId="{C19FDA91-13B4-45A8-9573-7F8015CEC680}" destId="{EE2A7017-DFCA-4C98-A812-43F604167E54}" srcOrd="2" destOrd="0" presId="urn:microsoft.com/office/officeart/2018/2/layout/IconCircleList"/>
    <dgm:cxn modelId="{C9C38E6C-AB7A-4E0C-AB54-53281C62874A}" type="presParOf" srcId="{C19FDA91-13B4-45A8-9573-7F8015CEC680}" destId="{FCF96F47-E5CD-44D7-87DC-30C76A9B5B9A}" srcOrd="3" destOrd="0" presId="urn:microsoft.com/office/officeart/2018/2/layout/IconCircleList"/>
    <dgm:cxn modelId="{6D674A31-63C8-4C8B-B670-5A9F9257DA22}" type="presParOf" srcId="{5E2C0495-658B-4981-9002-9438BA60A975}" destId="{F973EF38-16CF-43CC-88D0-1F7579BD4421}" srcOrd="7" destOrd="0" presId="urn:microsoft.com/office/officeart/2018/2/layout/IconCircleList"/>
    <dgm:cxn modelId="{3A7078A4-E45F-44BA-B8B4-104536B89949}" type="presParOf" srcId="{5E2C0495-658B-4981-9002-9438BA60A975}" destId="{D3C57D42-41FF-402B-BE78-7B02981DB19A}" srcOrd="8" destOrd="0" presId="urn:microsoft.com/office/officeart/2018/2/layout/IconCircleList"/>
    <dgm:cxn modelId="{E639DADF-A30F-41D0-AEB6-739C8EA972D5}" type="presParOf" srcId="{D3C57D42-41FF-402B-BE78-7B02981DB19A}" destId="{42928568-ADF2-44CA-8FFE-C484C2E0EDF2}" srcOrd="0" destOrd="0" presId="urn:microsoft.com/office/officeart/2018/2/layout/IconCircleList"/>
    <dgm:cxn modelId="{F845CBD1-6026-4E8D-B1A9-63CAF6B6E9CB}" type="presParOf" srcId="{D3C57D42-41FF-402B-BE78-7B02981DB19A}" destId="{41A852C2-66A2-49EA-BFDE-968CF745CBFB}" srcOrd="1" destOrd="0" presId="urn:microsoft.com/office/officeart/2018/2/layout/IconCircleList"/>
    <dgm:cxn modelId="{6849EE3E-9124-4580-8860-AFB92DE7C540}" type="presParOf" srcId="{D3C57D42-41FF-402B-BE78-7B02981DB19A}" destId="{DB183615-6D75-494D-9D64-406699028EC5}" srcOrd="2" destOrd="0" presId="urn:microsoft.com/office/officeart/2018/2/layout/IconCircleList"/>
    <dgm:cxn modelId="{9E3A8D81-0796-46A5-A024-2724606DEA67}" type="presParOf" srcId="{D3C57D42-41FF-402B-BE78-7B02981DB19A}" destId="{33F0F665-272A-418C-A1BA-B9A823D995C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7E1D9-CD54-4AAA-B7C1-F11785026CF3}">
      <dsp:nvSpPr>
        <dsp:cNvPr id="0" name=""/>
        <dsp:cNvSpPr/>
      </dsp:nvSpPr>
      <dsp:spPr>
        <a:xfrm>
          <a:off x="205509" y="90626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AFE51-DDD4-4763-9380-E015537DF576}">
      <dsp:nvSpPr>
        <dsp:cNvPr id="0" name=""/>
        <dsp:cNvSpPr/>
      </dsp:nvSpPr>
      <dsp:spPr>
        <a:xfrm>
          <a:off x="396960" y="109771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5AD1C-A256-4F04-8093-0FDB6D780D98}">
      <dsp:nvSpPr>
        <dsp:cNvPr id="0" name=""/>
        <dsp:cNvSpPr/>
      </dsp:nvSpPr>
      <dsp:spPr>
        <a:xfrm>
          <a:off x="1312541" y="194871"/>
          <a:ext cx="2148945" cy="233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a:t>
          </a:r>
          <a:r>
            <a:rPr lang="en-US" sz="1100" b="1" kern="1200" dirty="0"/>
            <a:t>n 2019, just prior to the COVID-19 pandemic, 19.86% of adults experienced a mental illness</a:t>
          </a:r>
          <a:r>
            <a:rPr lang="en-US" sz="1100" kern="1200" dirty="0"/>
            <a:t>, </a:t>
          </a:r>
          <a:r>
            <a:rPr lang="en-US" sz="1100" b="1" kern="1200" dirty="0"/>
            <a:t>equivalent to nearly 50 million Americans. </a:t>
          </a:r>
        </a:p>
        <a:p>
          <a:pPr marL="0" lvl="0" indent="0" algn="l" defTabSz="488950">
            <a:lnSpc>
              <a:spcPct val="100000"/>
            </a:lnSpc>
            <a:spcBef>
              <a:spcPct val="0"/>
            </a:spcBef>
            <a:spcAft>
              <a:spcPct val="35000"/>
            </a:spcAft>
            <a:buNone/>
          </a:pPr>
          <a:endParaRPr lang="en-US" sz="1100" b="1" kern="1200" dirty="0"/>
        </a:p>
        <a:p>
          <a:pPr marL="0" lvl="0" indent="0" algn="l" defTabSz="488950">
            <a:lnSpc>
              <a:spcPct val="100000"/>
            </a:lnSpc>
            <a:spcBef>
              <a:spcPct val="0"/>
            </a:spcBef>
            <a:spcAft>
              <a:spcPct val="35000"/>
            </a:spcAft>
            <a:buNone/>
          </a:pPr>
          <a:r>
            <a:rPr lang="en-US" sz="1100" b="1" kern="1200" dirty="0"/>
            <a:t> </a:t>
          </a:r>
          <a:r>
            <a:rPr lang="en-US" sz="1100" kern="1200" dirty="0">
              <a:solidFill>
                <a:schemeClr val="tx1"/>
              </a:solidFill>
              <a:effectLst/>
              <a:highlight>
                <a:srgbClr val="FFFF00"/>
              </a:highlight>
              <a:latin typeface="Century" panose="02040604050505020304" pitchFamily="18" charset="0"/>
            </a:rPr>
            <a:t>1 in 5 U.S. adults experience mental illness each year</a:t>
          </a:r>
        </a:p>
        <a:p>
          <a:pPr marL="0" lvl="0" indent="0" algn="l" defTabSz="488950">
            <a:lnSpc>
              <a:spcPct val="100000"/>
            </a:lnSpc>
            <a:spcBef>
              <a:spcPct val="0"/>
            </a:spcBef>
            <a:spcAft>
              <a:spcPct val="35000"/>
            </a:spcAft>
            <a:buNone/>
          </a:pPr>
          <a:br>
            <a:rPr lang="en-US" sz="1100" kern="1200" dirty="0">
              <a:solidFill>
                <a:schemeClr val="tx1"/>
              </a:solidFill>
              <a:effectLst/>
              <a:highlight>
                <a:srgbClr val="FFFF00"/>
              </a:highlight>
              <a:latin typeface="Century" panose="02040604050505020304" pitchFamily="18" charset="0"/>
            </a:rPr>
          </a:br>
          <a:r>
            <a:rPr lang="en-US" sz="1100" kern="1200" dirty="0">
              <a:solidFill>
                <a:schemeClr val="tx1"/>
              </a:solidFill>
              <a:effectLst/>
              <a:highlight>
                <a:srgbClr val="FFFF00"/>
              </a:highlight>
              <a:latin typeface="Century" panose="02040604050505020304" pitchFamily="18" charset="0"/>
            </a:rPr>
            <a:t>1 in 6 U.S. youth aged 6-17 experience a mental health disorder each year</a:t>
          </a:r>
          <a:br>
            <a:rPr lang="en-US" sz="1100" kern="1200" dirty="0">
              <a:solidFill>
                <a:schemeClr val="tx1"/>
              </a:solidFill>
              <a:effectLst/>
              <a:highlight>
                <a:srgbClr val="FFFF00"/>
              </a:highlight>
              <a:latin typeface="+mj-lt"/>
              <a:ea typeface="+mj-ea"/>
              <a:cs typeface="+mj-cs"/>
            </a:rPr>
          </a:br>
          <a:endParaRPr lang="en-US" sz="1100" b="1" kern="1200" dirty="0">
            <a:highlight>
              <a:srgbClr val="FFFF00"/>
            </a:highlight>
          </a:endParaRPr>
        </a:p>
      </dsp:txBody>
      <dsp:txXfrm>
        <a:off x="1312541" y="194871"/>
        <a:ext cx="2148945" cy="2334450"/>
      </dsp:txXfrm>
    </dsp:sp>
    <dsp:sp modelId="{ADE06468-C012-4C8A-BBDA-982F026E5BAA}">
      <dsp:nvSpPr>
        <dsp:cNvPr id="0" name=""/>
        <dsp:cNvSpPr/>
      </dsp:nvSpPr>
      <dsp:spPr>
        <a:xfrm>
          <a:off x="3835925" y="90626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30D4D-41EF-48AC-A711-FBFDEB60196C}">
      <dsp:nvSpPr>
        <dsp:cNvPr id="0" name=""/>
        <dsp:cNvSpPr/>
      </dsp:nvSpPr>
      <dsp:spPr>
        <a:xfrm>
          <a:off x="4027376" y="109771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0F1A94-6260-409B-8A53-0A2E46C410D9}">
      <dsp:nvSpPr>
        <dsp:cNvPr id="0" name=""/>
        <dsp:cNvSpPr/>
      </dsp:nvSpPr>
      <dsp:spPr>
        <a:xfrm>
          <a:off x="4942957" y="90626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Over half of adults with a mental illness do not receive treatment, totaling over 27 million adults in the U.S. who are going untreated.</a:t>
          </a:r>
          <a:r>
            <a:rPr lang="en-US" sz="1100" kern="1200" dirty="0"/>
            <a:t> </a:t>
          </a:r>
        </a:p>
      </dsp:txBody>
      <dsp:txXfrm>
        <a:off x="4942957" y="906260"/>
        <a:ext cx="2148945" cy="911674"/>
      </dsp:txXfrm>
    </dsp:sp>
    <dsp:sp modelId="{E7F44D1A-E4DC-4863-B02E-32C6D308F375}">
      <dsp:nvSpPr>
        <dsp:cNvPr id="0" name=""/>
        <dsp:cNvSpPr/>
      </dsp:nvSpPr>
      <dsp:spPr>
        <a:xfrm>
          <a:off x="7466341" y="90626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B36B3-3797-44A0-BFE3-14E3E1EA0834}">
      <dsp:nvSpPr>
        <dsp:cNvPr id="0" name=""/>
        <dsp:cNvSpPr/>
      </dsp:nvSpPr>
      <dsp:spPr>
        <a:xfrm>
          <a:off x="7657792" y="109771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A752D-C881-46E7-911D-D4AE60888D7B}">
      <dsp:nvSpPr>
        <dsp:cNvPr id="0" name=""/>
        <dsp:cNvSpPr/>
      </dsp:nvSpPr>
      <dsp:spPr>
        <a:xfrm>
          <a:off x="8573374" y="90626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The percentage of adults with a mental illness who report unmet need for treatment has increased every year since 2011. In 2019, 24.7% of adults with a mental illness report an unmet need for treatment. </a:t>
          </a:r>
        </a:p>
      </dsp:txBody>
      <dsp:txXfrm>
        <a:off x="8573374" y="906260"/>
        <a:ext cx="2148945" cy="911674"/>
      </dsp:txXfrm>
    </dsp:sp>
    <dsp:sp modelId="{1E7AB114-8D2F-4948-A766-C95CDA69EB6A}">
      <dsp:nvSpPr>
        <dsp:cNvPr id="0" name=""/>
        <dsp:cNvSpPr/>
      </dsp:nvSpPr>
      <dsp:spPr>
        <a:xfrm>
          <a:off x="205509" y="3274018"/>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E1202-79DA-4289-AF0F-93DE74F24B1C}">
      <dsp:nvSpPr>
        <dsp:cNvPr id="0" name=""/>
        <dsp:cNvSpPr/>
      </dsp:nvSpPr>
      <dsp:spPr>
        <a:xfrm>
          <a:off x="396960" y="3465469"/>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96F47-E5CD-44D7-87DC-30C76A9B5B9A}">
      <dsp:nvSpPr>
        <dsp:cNvPr id="0" name=""/>
        <dsp:cNvSpPr/>
      </dsp:nvSpPr>
      <dsp:spPr>
        <a:xfrm>
          <a:off x="1312541" y="3274018"/>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Rates of substance use are increasing for adults, even prior to the COVID-19 pandemic.</a:t>
          </a:r>
          <a:r>
            <a:rPr lang="en-US" sz="1100" kern="1200" dirty="0"/>
            <a:t> </a:t>
          </a:r>
          <a:r>
            <a:rPr lang="en-US" sz="1100" b="1" kern="1200" dirty="0"/>
            <a:t>7.74% of U.S. adults  had a substance use disorder in the past year. Substance use increased 0.07% for adults over last year’s report.</a:t>
          </a:r>
        </a:p>
      </dsp:txBody>
      <dsp:txXfrm>
        <a:off x="1312541" y="3274018"/>
        <a:ext cx="2148945" cy="911674"/>
      </dsp:txXfrm>
    </dsp:sp>
    <dsp:sp modelId="{42928568-ADF2-44CA-8FFE-C484C2E0EDF2}">
      <dsp:nvSpPr>
        <dsp:cNvPr id="0" name=""/>
        <dsp:cNvSpPr/>
      </dsp:nvSpPr>
      <dsp:spPr>
        <a:xfrm>
          <a:off x="3835925" y="3274018"/>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852C2-66A2-49EA-BFDE-968CF745CBFB}">
      <dsp:nvSpPr>
        <dsp:cNvPr id="0" name=""/>
        <dsp:cNvSpPr/>
      </dsp:nvSpPr>
      <dsp:spPr>
        <a:xfrm>
          <a:off x="4027376" y="3465469"/>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0F665-272A-418C-A1BA-B9A823D995C5}">
      <dsp:nvSpPr>
        <dsp:cNvPr id="0" name=""/>
        <dsp:cNvSpPr/>
      </dsp:nvSpPr>
      <dsp:spPr>
        <a:xfrm>
          <a:off x="4942957" y="3274018"/>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 </a:t>
          </a:r>
          <a:r>
            <a:rPr lang="en-US" sz="1100" b="0" kern="1200" dirty="0"/>
            <a:t>To expedite services and give a specific number for behavioral health emergencies such as Suicidal Ideation a new emergency number has been implemented</a:t>
          </a:r>
          <a:r>
            <a:rPr lang="en-US" sz="1100" b="1" kern="1200" dirty="0"/>
            <a:t>: 988 July 2022 starts </a:t>
          </a:r>
          <a:r>
            <a:rPr lang="en-US" sz="1100" kern="1200" dirty="0"/>
            <a:t>the official use of 988 in Indiana. </a:t>
          </a:r>
          <a:r>
            <a:rPr lang="en-US" sz="1100" b="1" kern="1200" dirty="0"/>
            <a:t>Until then, continue to utilize, 1-800-273-8255(TALK)</a:t>
          </a:r>
        </a:p>
      </dsp:txBody>
      <dsp:txXfrm>
        <a:off x="4942957" y="3274018"/>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5A98-788D-4EC2-8274-A63EA4AE75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34311-5802-439F-9AE9-89727C19B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CEB5C2-3B74-410B-89EA-CA521B870E0C}"/>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5" name="Footer Placeholder 4">
            <a:extLst>
              <a:ext uri="{FF2B5EF4-FFF2-40B4-BE49-F238E27FC236}">
                <a16:creationId xmlns:a16="http://schemas.microsoft.com/office/drawing/2014/main" id="{2802B579-8CFD-4264-90AE-F28FFAB5A1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7196DA-AD0F-4E5B-98BA-4B1CA71CD2F7}"/>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22443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C6E1-D1AA-4341-BBB2-748835586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97FFBE-4CF7-45C3-93ED-A6A29773B7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5DB71-CB21-4CA8-AC9C-FB27CE7AAC04}"/>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5" name="Footer Placeholder 4">
            <a:extLst>
              <a:ext uri="{FF2B5EF4-FFF2-40B4-BE49-F238E27FC236}">
                <a16:creationId xmlns:a16="http://schemas.microsoft.com/office/drawing/2014/main" id="{55876431-5FAF-42CF-BB0F-C707650109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BBF7DD-7C52-45E9-8B82-805C985B08A6}"/>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395589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2E6F2-CB07-48CF-B088-9A7539DEF4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BDE78-3D1B-4866-A21D-1818923CD5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DAF6E-E005-4A21-B243-F7B262D9DB8D}"/>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5" name="Footer Placeholder 4">
            <a:extLst>
              <a:ext uri="{FF2B5EF4-FFF2-40B4-BE49-F238E27FC236}">
                <a16:creationId xmlns:a16="http://schemas.microsoft.com/office/drawing/2014/main" id="{D7835EA6-694E-435E-A952-C5F0517694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95190F-4F2D-41EC-A96C-23B69C586431}"/>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29885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0BAA-13F4-454B-AA1C-7F99FE188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A342D-C761-40FA-951D-97277A397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85B66-7E03-43E8-81D4-053CD5AE3971}"/>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5" name="Footer Placeholder 4">
            <a:extLst>
              <a:ext uri="{FF2B5EF4-FFF2-40B4-BE49-F238E27FC236}">
                <a16:creationId xmlns:a16="http://schemas.microsoft.com/office/drawing/2014/main" id="{6FD7B121-005F-4526-B9A0-3537E3835B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858695-9279-442E-B498-A77CAC9F141B}"/>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387933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EBBA-1917-4915-B136-E1BE95AF3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864A42-17FD-4995-B79B-08B49E9C8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15D6E3-D829-43EF-BDD5-3B8110CA7313}"/>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5" name="Footer Placeholder 4">
            <a:extLst>
              <a:ext uri="{FF2B5EF4-FFF2-40B4-BE49-F238E27FC236}">
                <a16:creationId xmlns:a16="http://schemas.microsoft.com/office/drawing/2014/main" id="{70CABC8C-F6E0-4358-9551-A0B0DBF410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19E7FE-2329-479A-BDB3-04AEAB7FE3DD}"/>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37621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ED67-F419-411B-8DAF-BCEBD5F88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BD169-F0CD-4686-B8E0-2B1B19E1D3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E0DAC-F71D-40EA-8EF5-DB8683D97C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30A07-45D5-4799-88A4-5F1C3E48770D}"/>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6" name="Footer Placeholder 5">
            <a:extLst>
              <a:ext uri="{FF2B5EF4-FFF2-40B4-BE49-F238E27FC236}">
                <a16:creationId xmlns:a16="http://schemas.microsoft.com/office/drawing/2014/main" id="{B71B2F4A-0F69-4F84-8A88-0E2B1B7F81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8B75D8-D5E6-430E-81B2-0E3261E01911}"/>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46139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5ED6-8ADC-4A1C-B5ED-98769BCDFB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3628B7-76A2-4830-837F-071FAF721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013B6-23EE-4517-8BCD-24556FDA24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922ED-6093-4BC2-BA96-A0FEA55F3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2D1D0-4FB0-4BE9-975E-ECE7B268A1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1ED806-2D65-4EC0-A7CA-EBC0389981D7}"/>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8" name="Footer Placeholder 7">
            <a:extLst>
              <a:ext uri="{FF2B5EF4-FFF2-40B4-BE49-F238E27FC236}">
                <a16:creationId xmlns:a16="http://schemas.microsoft.com/office/drawing/2014/main" id="{D0C2CA8C-7F6E-4D55-AFED-CDBFD990C9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D988CC-A9F8-402A-B044-AEB7D6C2812D}"/>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29322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12E8-4A25-4533-B99E-1445BB3B1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9CCC03-5590-49B1-B960-CA2277C257DA}"/>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4" name="Footer Placeholder 3">
            <a:extLst>
              <a:ext uri="{FF2B5EF4-FFF2-40B4-BE49-F238E27FC236}">
                <a16:creationId xmlns:a16="http://schemas.microsoft.com/office/drawing/2014/main" id="{CC90B6B0-0DF2-4F26-8B73-B64BFA0447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149FC5-320E-46B3-912F-6F3D2A63BE55}"/>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236330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C1113-85A8-47C2-AC7B-BDC655E1DD0A}"/>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3" name="Footer Placeholder 2">
            <a:extLst>
              <a:ext uri="{FF2B5EF4-FFF2-40B4-BE49-F238E27FC236}">
                <a16:creationId xmlns:a16="http://schemas.microsoft.com/office/drawing/2014/main" id="{87C6678C-BC38-400A-9146-D9AFCD55408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28FFE7-FC0E-4F62-83DF-56E37D0EB5B5}"/>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138419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F704-9FCF-4F6D-B2CB-0750AEF4A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6D101-4ACD-4A30-89DD-4BD7C313F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6A8FB-E9D7-483C-A3BF-098F8C612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563D2-42AB-4BC5-A3DA-01DF5F8CAD40}"/>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6" name="Footer Placeholder 5">
            <a:extLst>
              <a:ext uri="{FF2B5EF4-FFF2-40B4-BE49-F238E27FC236}">
                <a16:creationId xmlns:a16="http://schemas.microsoft.com/office/drawing/2014/main" id="{6F4F40FE-7D93-4532-986C-C11B0B8DD6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D25FC3-5A51-4F4A-B30C-6D0C6A7A2DC1}"/>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136968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115D-487D-4F24-9CE0-E80CFA978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2CD06B-6226-4F86-8E73-12D69428E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D63092A-1F04-4FEC-A354-53A0B3A5E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9AAB3-0FC6-4B94-85B3-CFB4E973DB4E}"/>
              </a:ext>
            </a:extLst>
          </p:cNvPr>
          <p:cNvSpPr>
            <a:spLocks noGrp="1"/>
          </p:cNvSpPr>
          <p:nvPr>
            <p:ph type="dt" sz="half" idx="10"/>
          </p:nvPr>
        </p:nvSpPr>
        <p:spPr/>
        <p:txBody>
          <a:bodyPr/>
          <a:lstStyle/>
          <a:p>
            <a:fld id="{7C9A09E3-CE9A-4404-A89A-E2378E0842B9}" type="datetimeFigureOut">
              <a:rPr lang="en-US" smtClean="0"/>
              <a:t>10/19/2025</a:t>
            </a:fld>
            <a:endParaRPr lang="en-US" dirty="0"/>
          </a:p>
        </p:txBody>
      </p:sp>
      <p:sp>
        <p:nvSpPr>
          <p:cNvPr id="6" name="Footer Placeholder 5">
            <a:extLst>
              <a:ext uri="{FF2B5EF4-FFF2-40B4-BE49-F238E27FC236}">
                <a16:creationId xmlns:a16="http://schemas.microsoft.com/office/drawing/2014/main" id="{A44A8902-2748-4337-869A-1C3CE9D97A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961D7D-D412-4A14-96DE-B966622D576A}"/>
              </a:ext>
            </a:extLst>
          </p:cNvPr>
          <p:cNvSpPr>
            <a:spLocks noGrp="1"/>
          </p:cNvSpPr>
          <p:nvPr>
            <p:ph type="sldNum" sz="quarter" idx="12"/>
          </p:nvPr>
        </p:nvSpPr>
        <p:spPr/>
        <p:txBody>
          <a:bodyPr/>
          <a:lstStyle/>
          <a:p>
            <a:fld id="{3454DBE7-3650-497C-B58B-209878FCF772}" type="slidenum">
              <a:rPr lang="en-US" smtClean="0"/>
              <a:t>‹#›</a:t>
            </a:fld>
            <a:endParaRPr lang="en-US" dirty="0"/>
          </a:p>
        </p:txBody>
      </p:sp>
    </p:spTree>
    <p:extLst>
      <p:ext uri="{BB962C8B-B14F-4D97-AF65-F5344CB8AC3E}">
        <p14:creationId xmlns:p14="http://schemas.microsoft.com/office/powerpoint/2010/main" val="151937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939D99-EB27-4361-99C1-DC85C6C79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D39CA-812D-4272-95B0-3F13C4F0E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E4315-0753-48AB-86E5-47D44078E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A09E3-CE9A-4404-A89A-E2378E0842B9}" type="datetimeFigureOut">
              <a:rPr lang="en-US" smtClean="0"/>
              <a:t>10/19/2025</a:t>
            </a:fld>
            <a:endParaRPr lang="en-US" dirty="0"/>
          </a:p>
        </p:txBody>
      </p:sp>
      <p:sp>
        <p:nvSpPr>
          <p:cNvPr id="5" name="Footer Placeholder 4">
            <a:extLst>
              <a:ext uri="{FF2B5EF4-FFF2-40B4-BE49-F238E27FC236}">
                <a16:creationId xmlns:a16="http://schemas.microsoft.com/office/drawing/2014/main" id="{8ACEAFAD-9149-445D-AD64-8794197FD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BC3717-458D-4318-8625-125FF09AE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4DBE7-3650-497C-B58B-209878FCF772}" type="slidenum">
              <a:rPr lang="en-US" smtClean="0"/>
              <a:t>‹#›</a:t>
            </a:fld>
            <a:endParaRPr lang="en-US" dirty="0"/>
          </a:p>
        </p:txBody>
      </p:sp>
    </p:spTree>
    <p:extLst>
      <p:ext uri="{BB962C8B-B14F-4D97-AF65-F5344CB8AC3E}">
        <p14:creationId xmlns:p14="http://schemas.microsoft.com/office/powerpoint/2010/main" val="281411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indianaabpsi@gmail.com"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mailto:jespada@iu.edu" TargetMode="External"/><Relationship Id="rId5" Type="http://schemas.openxmlformats.org/officeDocument/2006/relationships/hyperlink" Target="http://cicabsw.weebly.com/" TargetMode="External"/><Relationship Id="rId4" Type="http://schemas.openxmlformats.org/officeDocument/2006/relationships/hyperlink" Target="mailto:cic.absw@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6522DF-3BA7-44BB-ABF0-1A9F787A1747}"/>
              </a:ext>
            </a:extLst>
          </p:cNvPr>
          <p:cNvSpPr>
            <a:spLocks noGrp="1"/>
          </p:cNvSpPr>
          <p:nvPr>
            <p:ph type="ctrTitle"/>
          </p:nvPr>
        </p:nvSpPr>
        <p:spPr>
          <a:xfrm>
            <a:off x="638882" y="639193"/>
            <a:ext cx="3571810" cy="3573516"/>
          </a:xfrm>
        </p:spPr>
        <p:txBody>
          <a:bodyPr vert="horz" lIns="91440" tIns="45720" rIns="91440" bIns="45720" rtlCol="0">
            <a:normAutofit/>
          </a:bodyPr>
          <a:lstStyle/>
          <a:p>
            <a:pPr algn="l"/>
            <a:br>
              <a:rPr lang="en-US" sz="6600" dirty="0">
                <a:effectLst/>
              </a:rPr>
            </a:br>
            <a:endParaRPr lang="en-US" sz="6600" dirty="0"/>
          </a:p>
        </p:txBody>
      </p:sp>
      <p:sp>
        <p:nvSpPr>
          <p:cNvPr id="3" name="Subtitle 2">
            <a:extLst>
              <a:ext uri="{FF2B5EF4-FFF2-40B4-BE49-F238E27FC236}">
                <a16:creationId xmlns:a16="http://schemas.microsoft.com/office/drawing/2014/main" id="{3B0F1A99-2AF9-4465-864D-31E4F44526FB}"/>
              </a:ext>
            </a:extLst>
          </p:cNvPr>
          <p:cNvSpPr>
            <a:spLocks noGrp="1"/>
          </p:cNvSpPr>
          <p:nvPr>
            <p:ph type="subTitle" idx="1"/>
          </p:nvPr>
        </p:nvSpPr>
        <p:spPr>
          <a:xfrm>
            <a:off x="124691" y="733531"/>
            <a:ext cx="4364182" cy="5932030"/>
          </a:xfrm>
        </p:spPr>
        <p:txBody>
          <a:bodyPr vert="horz" lIns="91440" tIns="45720" rIns="91440" bIns="45720" rtlCol="0">
            <a:noAutofit/>
          </a:bodyPr>
          <a:lstStyle/>
          <a:p>
            <a:endParaRPr lang="en-US" sz="2000" dirty="0">
              <a:latin typeface="Century" panose="02040604050505020304" pitchFamily="18" charset="0"/>
            </a:endParaRPr>
          </a:p>
          <a:p>
            <a:r>
              <a:rPr lang="en-US" sz="2000" dirty="0">
                <a:latin typeface="Century" panose="02040604050505020304" pitchFamily="18" charset="0"/>
              </a:rPr>
              <a:t>Presenters:</a:t>
            </a:r>
          </a:p>
          <a:p>
            <a:r>
              <a:rPr lang="en-US" sz="2000" dirty="0">
                <a:latin typeface="Century" panose="02040604050505020304" pitchFamily="18" charset="0"/>
              </a:rPr>
              <a:t>Dr. Martin F. Hill, LMHC</a:t>
            </a:r>
          </a:p>
          <a:p>
            <a:r>
              <a:rPr lang="en-US" sz="2000" dirty="0">
                <a:latin typeface="Century" panose="02040604050505020304" pitchFamily="18" charset="0"/>
              </a:rPr>
              <a:t>Worshipful Master</a:t>
            </a:r>
          </a:p>
          <a:p>
            <a:r>
              <a:rPr lang="en-US" sz="2000" dirty="0">
                <a:latin typeface="Century" panose="02040604050505020304" pitchFamily="18" charset="0"/>
              </a:rPr>
              <a:t>Meridian Lodge #33</a:t>
            </a:r>
          </a:p>
          <a:p>
            <a:endParaRPr lang="en-US" sz="2000" dirty="0">
              <a:latin typeface="Century" panose="02040604050505020304" pitchFamily="18" charset="0"/>
            </a:endParaRPr>
          </a:p>
          <a:p>
            <a:r>
              <a:rPr lang="en-US" sz="2000" dirty="0">
                <a:latin typeface="Century" panose="02040604050505020304" pitchFamily="18" charset="0"/>
              </a:rPr>
              <a:t>Dr. B. </a:t>
            </a:r>
            <a:r>
              <a:rPr lang="en-US" sz="2000">
                <a:latin typeface="Century" panose="02040604050505020304" pitchFamily="18" charset="0"/>
              </a:rPr>
              <a:t>Randal Horton, HSPP</a:t>
            </a:r>
            <a:endParaRPr lang="en-US" sz="2000" dirty="0">
              <a:latin typeface="Century" panose="02040604050505020304" pitchFamily="18" charset="0"/>
            </a:endParaRPr>
          </a:p>
          <a:p>
            <a:r>
              <a:rPr lang="en-US" sz="2000" dirty="0">
                <a:latin typeface="Century" panose="02040604050505020304" pitchFamily="18" charset="0"/>
              </a:rPr>
              <a:t>Central Lodge #1</a:t>
            </a:r>
          </a:p>
          <a:p>
            <a:endParaRPr lang="en-US" sz="2000" dirty="0">
              <a:latin typeface="Century" panose="02040604050505020304" pitchFamily="18" charset="0"/>
            </a:endParaRPr>
          </a:p>
          <a:p>
            <a:endParaRPr lang="en-US" sz="2000" dirty="0">
              <a:latin typeface="Century" panose="02040604050505020304" pitchFamily="18" charset="0"/>
            </a:endParaRPr>
          </a:p>
          <a:p>
            <a:endParaRPr lang="en-US" sz="2000" dirty="0">
              <a:latin typeface="Century" panose="02040604050505020304" pitchFamily="18" charset="0"/>
            </a:endParaRPr>
          </a:p>
          <a:p>
            <a:r>
              <a:rPr lang="en-US" sz="2000" dirty="0">
                <a:latin typeface="Century" panose="02040604050505020304" pitchFamily="18" charset="0"/>
              </a:rPr>
              <a:t>Prince Hall Grand Lodge</a:t>
            </a:r>
          </a:p>
          <a:p>
            <a:r>
              <a:rPr lang="en-US" sz="2000" dirty="0">
                <a:latin typeface="Century" panose="02040604050505020304" pitchFamily="18" charset="0"/>
              </a:rPr>
              <a:t>Health Services Committee</a:t>
            </a:r>
          </a:p>
          <a:p>
            <a:r>
              <a:rPr lang="en-US" sz="2000" dirty="0">
                <a:latin typeface="Century" panose="02040604050505020304" pitchFamily="18" charset="0"/>
              </a:rPr>
              <a:t>Jurisdiction of Indiana</a:t>
            </a:r>
          </a:p>
        </p:txBody>
      </p:sp>
      <p:sp>
        <p:nvSpPr>
          <p:cNvPr id="1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descr="See the source image">
            <a:extLst>
              <a:ext uri="{FF2B5EF4-FFF2-40B4-BE49-F238E27FC236}">
                <a16:creationId xmlns:a16="http://schemas.microsoft.com/office/drawing/2014/main" id="{66BF9A5C-963A-448D-9AA8-0A3747092A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22"/>
          <a:stretch/>
        </p:blipFill>
        <p:spPr bwMode="auto">
          <a:xfrm>
            <a:off x="4747160" y="640080"/>
            <a:ext cx="7028887"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5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7" name="Rectangle 616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9" name="Freeform: Shape 6168">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EB38CF4-A102-0C28-0F5F-2DE246EF0556}"/>
              </a:ext>
            </a:extLst>
          </p:cNvPr>
          <p:cNvSpPr>
            <a:spLocks noGrp="1"/>
          </p:cNvSpPr>
          <p:nvPr>
            <p:ph type="title"/>
          </p:nvPr>
        </p:nvSpPr>
        <p:spPr>
          <a:xfrm>
            <a:off x="100484" y="472272"/>
            <a:ext cx="4477057" cy="1989573"/>
          </a:xfrm>
        </p:spPr>
        <p:txBody>
          <a:bodyPr>
            <a:normAutofit/>
          </a:bodyPr>
          <a:lstStyle/>
          <a:p>
            <a:r>
              <a:rPr lang="en-US" dirty="0">
                <a:latin typeface="Century" panose="02040604050505020304" pitchFamily="18" charset="0"/>
              </a:rPr>
              <a:t>Psychological First Aide</a:t>
            </a:r>
          </a:p>
        </p:txBody>
      </p:sp>
      <p:sp>
        <p:nvSpPr>
          <p:cNvPr id="3" name="Content Placeholder 2">
            <a:extLst>
              <a:ext uri="{FF2B5EF4-FFF2-40B4-BE49-F238E27FC236}">
                <a16:creationId xmlns:a16="http://schemas.microsoft.com/office/drawing/2014/main" id="{E558B53D-FE07-8988-C070-D42A4D3AACD3}"/>
              </a:ext>
            </a:extLst>
          </p:cNvPr>
          <p:cNvSpPr>
            <a:spLocks noGrp="1"/>
          </p:cNvSpPr>
          <p:nvPr>
            <p:ph idx="1"/>
          </p:nvPr>
        </p:nvSpPr>
        <p:spPr>
          <a:xfrm>
            <a:off x="5104562" y="0"/>
            <a:ext cx="6903217" cy="6858000"/>
          </a:xfrm>
        </p:spPr>
        <p:txBody>
          <a:bodyPr>
            <a:normAutofit fontScale="92500" lnSpcReduction="10000"/>
          </a:bodyPr>
          <a:lstStyle/>
          <a:p>
            <a:pPr marL="0" indent="0">
              <a:buNone/>
            </a:pPr>
            <a:r>
              <a:rPr lang="en-US" sz="2000" b="1" dirty="0">
                <a:latin typeface="Century" panose="02040604050505020304" pitchFamily="18" charset="0"/>
              </a:rPr>
              <a:t>LOOK</a:t>
            </a:r>
          </a:p>
          <a:p>
            <a:pPr marL="0" indent="0">
              <a:buNone/>
            </a:pPr>
            <a:r>
              <a:rPr lang="en-US" sz="2000" dirty="0">
                <a:latin typeface="Century" panose="02040604050505020304" pitchFamily="18" charset="0"/>
              </a:rPr>
              <a:t>» Check for safety…home environment/medication compliance/ food-water, evidence of self-injury; hygiene changes</a:t>
            </a:r>
          </a:p>
          <a:p>
            <a:pPr marL="0" indent="0">
              <a:buNone/>
            </a:pPr>
            <a:r>
              <a:rPr lang="en-US" sz="2000" dirty="0">
                <a:latin typeface="Century" panose="02040604050505020304" pitchFamily="18" charset="0"/>
              </a:rPr>
              <a:t>» Check for people with serious distress reactions (crying spells, dark circle under eyes, weight loss or gain; isolating; impulsive behaviors—drugs, sex, money spending.</a:t>
            </a:r>
          </a:p>
          <a:p>
            <a:pPr marL="0" indent="0">
              <a:buNone/>
            </a:pPr>
            <a:endParaRPr lang="en-US" sz="2000" dirty="0">
              <a:latin typeface="Century" panose="02040604050505020304" pitchFamily="18" charset="0"/>
            </a:endParaRPr>
          </a:p>
          <a:p>
            <a:pPr marL="0" indent="0">
              <a:buNone/>
            </a:pPr>
            <a:r>
              <a:rPr lang="en-US" sz="2000" b="1" dirty="0">
                <a:latin typeface="Century" panose="02040604050505020304" pitchFamily="18" charset="0"/>
              </a:rPr>
              <a:t>LISTEN</a:t>
            </a:r>
            <a:endParaRPr lang="en-US" sz="2000" dirty="0">
              <a:latin typeface="Century" panose="02040604050505020304" pitchFamily="18" charset="0"/>
            </a:endParaRPr>
          </a:p>
          <a:p>
            <a:pPr marL="0" indent="0">
              <a:buNone/>
            </a:pPr>
            <a:r>
              <a:rPr lang="en-US" sz="2000" dirty="0">
                <a:latin typeface="Century" panose="02040604050505020304" pitchFamily="18" charset="0"/>
              </a:rPr>
              <a:t>» Approach people who may need support.</a:t>
            </a:r>
          </a:p>
          <a:p>
            <a:pPr marL="0" indent="0">
              <a:buNone/>
            </a:pPr>
            <a:r>
              <a:rPr lang="en-US" sz="2000" dirty="0">
                <a:latin typeface="Century" panose="02040604050505020304" pitchFamily="18" charset="0"/>
              </a:rPr>
              <a:t>» Ask about people’s needs and concerns</a:t>
            </a:r>
            <a:r>
              <a:rPr lang="en-US" sz="2000" b="1" dirty="0">
                <a:latin typeface="Century" panose="02040604050505020304" pitchFamily="18" charset="0"/>
              </a:rPr>
              <a:t>** Asking about suicidal ideations ( thoughts/ Intent) is not going to cause someone to think about it or attempt it</a:t>
            </a:r>
            <a:endParaRPr lang="en-US" sz="2000" dirty="0">
              <a:latin typeface="Century" panose="02040604050505020304" pitchFamily="18" charset="0"/>
            </a:endParaRPr>
          </a:p>
          <a:p>
            <a:pPr marL="0" indent="0">
              <a:buNone/>
            </a:pPr>
            <a:r>
              <a:rPr lang="en-US" sz="2000" dirty="0">
                <a:latin typeface="Century" panose="02040604050505020304" pitchFamily="18" charset="0"/>
              </a:rPr>
              <a:t>» Listen to people and help them to feel calm.</a:t>
            </a:r>
          </a:p>
          <a:p>
            <a:pPr marL="0" indent="0">
              <a:buNone/>
            </a:pPr>
            <a:r>
              <a:rPr lang="en-US" sz="2000" dirty="0">
                <a:latin typeface="Century" panose="02040604050505020304" pitchFamily="18" charset="0"/>
              </a:rPr>
              <a:t> </a:t>
            </a:r>
          </a:p>
          <a:p>
            <a:pPr marL="0" indent="0">
              <a:buNone/>
            </a:pPr>
            <a:r>
              <a:rPr lang="en-US" sz="2000" b="1" dirty="0">
                <a:latin typeface="Century" panose="02040604050505020304" pitchFamily="18" charset="0"/>
              </a:rPr>
              <a:t>LINK</a:t>
            </a:r>
            <a:endParaRPr lang="en-US" sz="2000" dirty="0">
              <a:latin typeface="Century" panose="02040604050505020304" pitchFamily="18" charset="0"/>
            </a:endParaRPr>
          </a:p>
          <a:p>
            <a:pPr marL="0" indent="0">
              <a:buNone/>
            </a:pPr>
            <a:r>
              <a:rPr lang="en-US" sz="2000" dirty="0">
                <a:latin typeface="Century" panose="02040604050505020304" pitchFamily="18" charset="0"/>
              </a:rPr>
              <a:t>» Help people address basic needs and access services.</a:t>
            </a:r>
          </a:p>
          <a:p>
            <a:pPr marL="0" indent="0">
              <a:buNone/>
            </a:pPr>
            <a:r>
              <a:rPr lang="en-US" sz="2000" dirty="0">
                <a:latin typeface="Century" panose="02040604050505020304" pitchFamily="18" charset="0"/>
              </a:rPr>
              <a:t>» Give information: </a:t>
            </a:r>
            <a:r>
              <a:rPr lang="en-US" sz="2000" b="1" dirty="0">
                <a:latin typeface="Century" panose="02040604050505020304" pitchFamily="18" charset="0"/>
              </a:rPr>
              <a:t>988 Mental Health Emergency Number</a:t>
            </a:r>
            <a:r>
              <a:rPr lang="en-US" sz="2000" dirty="0">
                <a:latin typeface="Century" panose="02040604050505020304" pitchFamily="18" charset="0"/>
              </a:rPr>
              <a:t>; domestic abuse; child protective services/adult protective services; 911; hospital or urgent care</a:t>
            </a:r>
          </a:p>
          <a:p>
            <a:pPr marL="0" indent="0">
              <a:buNone/>
            </a:pPr>
            <a:r>
              <a:rPr lang="en-US" sz="2000" dirty="0">
                <a:latin typeface="Century" panose="02040604050505020304" pitchFamily="18" charset="0"/>
              </a:rPr>
              <a:t>» Connect people with other loved ones and social support</a:t>
            </a:r>
          </a:p>
          <a:p>
            <a:endParaRPr lang="en-US" sz="800" dirty="0"/>
          </a:p>
        </p:txBody>
      </p:sp>
      <p:pic>
        <p:nvPicPr>
          <p:cNvPr id="6148" name="Picture 4">
            <a:extLst>
              <a:ext uri="{FF2B5EF4-FFF2-40B4-BE49-F238E27FC236}">
                <a16:creationId xmlns:a16="http://schemas.microsoft.com/office/drawing/2014/main" id="{788430D7-87B5-EFD1-3F91-4AF53908D8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485" y="3315956"/>
            <a:ext cx="3778179" cy="176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22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enior couple having coffee on front porch - older black man and wife stock pictures, royalty-free photos &amp; images">
            <a:extLst>
              <a:ext uri="{FF2B5EF4-FFF2-40B4-BE49-F238E27FC236}">
                <a16:creationId xmlns:a16="http://schemas.microsoft.com/office/drawing/2014/main" id="{25463D42-ABDE-82EC-ABC2-4BC41A91A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95" name="Rectangle 309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6522DF-3BA7-44BB-ABF0-1A9F787A1747}"/>
              </a:ext>
            </a:extLst>
          </p:cNvPr>
          <p:cNvSpPr>
            <a:spLocks noGrp="1"/>
          </p:cNvSpPr>
          <p:nvPr>
            <p:ph type="ctrTitle"/>
          </p:nvPr>
        </p:nvSpPr>
        <p:spPr>
          <a:xfrm>
            <a:off x="7531610" y="365125"/>
            <a:ext cx="4526412" cy="2227350"/>
          </a:xfrm>
        </p:spPr>
        <p:txBody>
          <a:bodyPr vert="horz" lIns="91440" tIns="45720" rIns="91440" bIns="45720" rtlCol="0" anchor="ctr">
            <a:normAutofit/>
          </a:bodyPr>
          <a:lstStyle/>
          <a:p>
            <a:pPr algn="l"/>
            <a:r>
              <a:rPr lang="en-US" sz="2500" b="1" i="0" dirty="0">
                <a:effectLst/>
                <a:latin typeface="Century" panose="02040604050505020304" pitchFamily="18" charset="0"/>
              </a:rPr>
              <a:t>There is hope. People with mental disorders can be helped by treatment. Treatment can include</a:t>
            </a:r>
            <a:r>
              <a:rPr lang="en-US" sz="2500" i="0" dirty="0">
                <a:effectLst/>
                <a:latin typeface="Century" panose="02040604050505020304" pitchFamily="18" charset="0"/>
              </a:rPr>
              <a:t>:</a:t>
            </a:r>
            <a:br>
              <a:rPr lang="en-US" sz="2500" i="0" dirty="0">
                <a:effectLst/>
              </a:rPr>
            </a:br>
            <a:endParaRPr lang="en-US" sz="2500" dirty="0"/>
          </a:p>
        </p:txBody>
      </p:sp>
      <p:sp>
        <p:nvSpPr>
          <p:cNvPr id="3" name="Subtitle 2">
            <a:extLst>
              <a:ext uri="{FF2B5EF4-FFF2-40B4-BE49-F238E27FC236}">
                <a16:creationId xmlns:a16="http://schemas.microsoft.com/office/drawing/2014/main" id="{3B0F1A99-2AF9-4465-864D-31E4F44526FB}"/>
              </a:ext>
            </a:extLst>
          </p:cNvPr>
          <p:cNvSpPr>
            <a:spLocks noGrp="1"/>
          </p:cNvSpPr>
          <p:nvPr>
            <p:ph type="subTitle" idx="1"/>
          </p:nvPr>
        </p:nvSpPr>
        <p:spPr>
          <a:xfrm>
            <a:off x="7531610" y="2434201"/>
            <a:ext cx="4446025" cy="4288146"/>
          </a:xfrm>
        </p:spPr>
        <p:txBody>
          <a:bodyPr vert="horz" lIns="91440" tIns="45720" rIns="91440" bIns="45720" rtlCol="0">
            <a:normAutofit lnSpcReduction="10000"/>
          </a:bodyPr>
          <a:lstStyle/>
          <a:p>
            <a:pPr indent="-228600" algn="l">
              <a:buFont typeface="Arial" panose="020B0604020202020204" pitchFamily="34" charset="0"/>
              <a:buChar char="•"/>
            </a:pPr>
            <a:endParaRPr lang="en-US" sz="1800" i="0" dirty="0">
              <a:effectLst/>
            </a:endParaRPr>
          </a:p>
          <a:p>
            <a:pPr indent="-228600" algn="l">
              <a:buFont typeface="Arial" panose="020B0604020202020204" pitchFamily="34" charset="0"/>
              <a:buChar char="•"/>
            </a:pPr>
            <a:r>
              <a:rPr lang="en-US" sz="1800" i="0" dirty="0">
                <a:effectLst/>
                <a:latin typeface="Century" panose="02040604050505020304" pitchFamily="18" charset="0"/>
              </a:rPr>
              <a:t>Medication – The doctor may recommend one or more medicines to find what works best.</a:t>
            </a:r>
          </a:p>
          <a:p>
            <a:pPr indent="-228600" algn="l">
              <a:buFont typeface="Arial" panose="020B0604020202020204" pitchFamily="34" charset="0"/>
              <a:buChar char="•"/>
            </a:pPr>
            <a:r>
              <a:rPr lang="en-US" sz="1800" i="0" dirty="0">
                <a:effectLst/>
                <a:latin typeface="Century" panose="02040604050505020304" pitchFamily="18" charset="0"/>
              </a:rPr>
              <a:t>Counseling – Often, psychotherapy or other forms of counseling are used in combination with medication.</a:t>
            </a:r>
          </a:p>
          <a:p>
            <a:pPr indent="-228600" algn="l">
              <a:buFont typeface="Arial" panose="020B0604020202020204" pitchFamily="34" charset="0"/>
              <a:buChar char="•"/>
            </a:pPr>
            <a:r>
              <a:rPr lang="en-US" sz="1800" i="0" dirty="0">
                <a:effectLst/>
                <a:latin typeface="Century" panose="02040604050505020304" pitchFamily="18" charset="0"/>
              </a:rPr>
              <a:t>Peer Support – The advice and support of others who have bipolar disorder can aid recovery.</a:t>
            </a:r>
          </a:p>
          <a:p>
            <a:pPr indent="-228600" algn="l">
              <a:buFont typeface="Arial" panose="020B0604020202020204" pitchFamily="34" charset="0"/>
              <a:buChar char="•"/>
            </a:pPr>
            <a:r>
              <a:rPr lang="en-US" sz="1800" i="0" dirty="0">
                <a:effectLst/>
                <a:latin typeface="Century" panose="02040604050505020304" pitchFamily="18" charset="0"/>
              </a:rPr>
              <a:t>Complementary Care – Some people benefit from exercise, stress reduction classes and other activities to complement their treatment and help them manage their illness.</a:t>
            </a:r>
          </a:p>
          <a:p>
            <a:pPr indent="-228600" algn="l">
              <a:buFont typeface="Arial" panose="020B0604020202020204" pitchFamily="34" charset="0"/>
              <a:buChar char="•"/>
            </a:pPr>
            <a:endParaRPr lang="en-US" sz="1400" dirty="0"/>
          </a:p>
        </p:txBody>
      </p:sp>
    </p:spTree>
    <p:extLst>
      <p:ext uri="{BB962C8B-B14F-4D97-AF65-F5344CB8AC3E}">
        <p14:creationId xmlns:p14="http://schemas.microsoft.com/office/powerpoint/2010/main" val="253414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5470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3B0F1A99-2AF9-4465-864D-31E4F44526FB}"/>
              </a:ext>
            </a:extLst>
          </p:cNvPr>
          <p:cNvSpPr>
            <a:spLocks noGrp="1"/>
          </p:cNvSpPr>
          <p:nvPr>
            <p:ph type="subTitle" idx="1"/>
          </p:nvPr>
        </p:nvSpPr>
        <p:spPr>
          <a:xfrm>
            <a:off x="6789743" y="1496290"/>
            <a:ext cx="5402254" cy="4765965"/>
          </a:xfrm>
        </p:spPr>
        <p:txBody>
          <a:bodyPr>
            <a:normAutofit fontScale="25000" lnSpcReduction="20000"/>
          </a:bodyPr>
          <a:lstStyle/>
          <a:p>
            <a:r>
              <a:rPr lang="en-US" sz="11200" b="1" i="0" dirty="0">
                <a:solidFill>
                  <a:srgbClr val="FFFFFF"/>
                </a:solidFill>
                <a:effectLst/>
                <a:latin typeface="Century" panose="02040604050505020304" pitchFamily="18" charset="0"/>
                <a:cs typeface="Times New Roman" panose="02020603050405020304" pitchFamily="18" charset="0"/>
              </a:rPr>
              <a:t>Ten Things you can do</a:t>
            </a:r>
          </a:p>
          <a:p>
            <a:r>
              <a:rPr lang="en-US" sz="11200" b="1" dirty="0">
                <a:solidFill>
                  <a:srgbClr val="FFFFFF"/>
                </a:solidFill>
                <a:latin typeface="Century" panose="02040604050505020304" pitchFamily="18" charset="0"/>
                <a:cs typeface="Times New Roman" panose="02020603050405020304" pitchFamily="18" charset="0"/>
              </a:rPr>
              <a:t>For your Mental Health:</a:t>
            </a:r>
          </a:p>
          <a:p>
            <a:endParaRPr lang="en-US" sz="8000" b="0" i="0" dirty="0">
              <a:solidFill>
                <a:srgbClr val="FFFFFF"/>
              </a:solidFill>
              <a:effectLst/>
              <a:latin typeface="Century" panose="02040604050505020304" pitchFamily="18" charset="0"/>
              <a:cs typeface="Times New Roman" panose="02020603050405020304" pitchFamily="18" charset="0"/>
            </a:endParaRPr>
          </a:p>
          <a:p>
            <a:r>
              <a:rPr lang="en-US" sz="8000" b="0" i="0" dirty="0">
                <a:solidFill>
                  <a:srgbClr val="FFFFFF"/>
                </a:solidFill>
                <a:effectLst/>
                <a:latin typeface="Century" panose="02040604050505020304" pitchFamily="18" charset="0"/>
                <a:cs typeface="Times New Roman" panose="02020603050405020304" pitchFamily="18" charset="0"/>
              </a:rPr>
              <a:t>Value yourself</a:t>
            </a:r>
          </a:p>
          <a:p>
            <a:r>
              <a:rPr lang="en-US" sz="8000" b="0" i="0" dirty="0">
                <a:solidFill>
                  <a:srgbClr val="FFFFFF"/>
                </a:solidFill>
                <a:effectLst/>
                <a:latin typeface="Century" panose="02040604050505020304" pitchFamily="18" charset="0"/>
                <a:cs typeface="Times New Roman" panose="02020603050405020304" pitchFamily="18" charset="0"/>
              </a:rPr>
              <a:t>Take care of your body</a:t>
            </a:r>
          </a:p>
          <a:p>
            <a:r>
              <a:rPr lang="en-US" sz="8000" b="0" i="0" dirty="0">
                <a:solidFill>
                  <a:srgbClr val="FFFFFF"/>
                </a:solidFill>
                <a:effectLst/>
                <a:latin typeface="Century" panose="02040604050505020304" pitchFamily="18" charset="0"/>
                <a:cs typeface="Times New Roman" panose="02020603050405020304" pitchFamily="18" charset="0"/>
              </a:rPr>
              <a:t>Surround yourself with good people</a:t>
            </a:r>
          </a:p>
          <a:p>
            <a:r>
              <a:rPr lang="en-US" sz="8000" b="0" i="0" dirty="0">
                <a:solidFill>
                  <a:srgbClr val="FFFFFF"/>
                </a:solidFill>
                <a:effectLst/>
                <a:latin typeface="Century" panose="02040604050505020304" pitchFamily="18" charset="0"/>
                <a:cs typeface="Times New Roman" panose="02020603050405020304" pitchFamily="18" charset="0"/>
              </a:rPr>
              <a:t> </a:t>
            </a:r>
            <a:r>
              <a:rPr lang="en-US" sz="8000" dirty="0">
                <a:solidFill>
                  <a:srgbClr val="FFFFFF"/>
                </a:solidFill>
                <a:latin typeface="Century" panose="02040604050505020304" pitchFamily="18" charset="0"/>
                <a:cs typeface="Times New Roman" panose="02020603050405020304" pitchFamily="18" charset="0"/>
              </a:rPr>
              <a:t>Remember self-care</a:t>
            </a:r>
            <a:endParaRPr lang="en-US" sz="8000" b="0" i="0" dirty="0">
              <a:solidFill>
                <a:srgbClr val="FFFFFF"/>
              </a:solidFill>
              <a:effectLst/>
              <a:latin typeface="Century" panose="02040604050505020304" pitchFamily="18" charset="0"/>
              <a:cs typeface="Times New Roman" panose="02020603050405020304" pitchFamily="18" charset="0"/>
            </a:endParaRPr>
          </a:p>
          <a:p>
            <a:r>
              <a:rPr lang="en-US" sz="8000" b="0" i="0" dirty="0">
                <a:solidFill>
                  <a:srgbClr val="FFFFFF"/>
                </a:solidFill>
                <a:effectLst/>
                <a:latin typeface="Century" panose="02040604050505020304" pitchFamily="18" charset="0"/>
                <a:cs typeface="Times New Roman" panose="02020603050405020304" pitchFamily="18" charset="0"/>
              </a:rPr>
              <a:t>Learn how to deal with stress</a:t>
            </a:r>
          </a:p>
          <a:p>
            <a:r>
              <a:rPr lang="en-US" sz="8000" b="0" i="0" dirty="0">
                <a:solidFill>
                  <a:srgbClr val="FFFFFF"/>
                </a:solidFill>
                <a:effectLst/>
                <a:latin typeface="Century" panose="02040604050505020304" pitchFamily="18" charset="0"/>
                <a:cs typeface="Times New Roman" panose="02020603050405020304" pitchFamily="18" charset="0"/>
              </a:rPr>
              <a:t>Quiet your mind</a:t>
            </a:r>
          </a:p>
          <a:p>
            <a:r>
              <a:rPr lang="en-US" sz="8000" b="0" i="0" dirty="0">
                <a:solidFill>
                  <a:srgbClr val="FFFFFF"/>
                </a:solidFill>
                <a:effectLst/>
                <a:latin typeface="Century" panose="02040604050505020304" pitchFamily="18" charset="0"/>
                <a:cs typeface="Times New Roman" panose="02020603050405020304" pitchFamily="18" charset="0"/>
              </a:rPr>
              <a:t>Set realistic goals</a:t>
            </a:r>
          </a:p>
          <a:p>
            <a:r>
              <a:rPr lang="en-US" sz="8000" b="0" i="0" dirty="0">
                <a:solidFill>
                  <a:srgbClr val="FFFFFF"/>
                </a:solidFill>
                <a:effectLst/>
                <a:latin typeface="Century" panose="02040604050505020304" pitchFamily="18" charset="0"/>
                <a:cs typeface="Times New Roman" panose="02020603050405020304" pitchFamily="18" charset="0"/>
              </a:rPr>
              <a:t>Break up the monotony</a:t>
            </a:r>
          </a:p>
          <a:p>
            <a:r>
              <a:rPr lang="en-US" sz="8000" b="0" i="0" dirty="0">
                <a:solidFill>
                  <a:srgbClr val="FFFFFF"/>
                </a:solidFill>
                <a:effectLst/>
                <a:latin typeface="Century" panose="02040604050505020304" pitchFamily="18" charset="0"/>
                <a:cs typeface="Times New Roman" panose="02020603050405020304" pitchFamily="18" charset="0"/>
              </a:rPr>
              <a:t>Avoid alcohol and other drugs</a:t>
            </a:r>
          </a:p>
          <a:p>
            <a:r>
              <a:rPr lang="en-US" sz="8000" b="0" i="0" dirty="0">
                <a:solidFill>
                  <a:srgbClr val="FFFFFF"/>
                </a:solidFill>
                <a:effectLst/>
                <a:latin typeface="Century" panose="02040604050505020304" pitchFamily="18" charset="0"/>
                <a:cs typeface="Times New Roman" panose="02020603050405020304" pitchFamily="18" charset="0"/>
              </a:rPr>
              <a:t>Get help when you need it</a:t>
            </a:r>
          </a:p>
          <a:p>
            <a:endParaRPr lang="en-US" sz="600" dirty="0">
              <a:solidFill>
                <a:srgbClr val="FFFFFF"/>
              </a:solidFill>
            </a:endParaRPr>
          </a:p>
        </p:txBody>
      </p:sp>
      <p:pic>
        <p:nvPicPr>
          <p:cNvPr id="5132" name="Picture 12">
            <a:extLst>
              <a:ext uri="{FF2B5EF4-FFF2-40B4-BE49-F238E27FC236}">
                <a16:creationId xmlns:a16="http://schemas.microsoft.com/office/drawing/2014/main" id="{CD42364C-1B70-4340-B531-D53558195D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84" b="21556"/>
          <a:stretch/>
        </p:blipFill>
        <p:spPr bwMode="auto">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430336A6-43AD-49FE-A011-E62B49384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9" r="12721" b="3"/>
          <a:stretch/>
        </p:blipFill>
        <p:spPr bwMode="auto">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8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iterate>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7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500"/>
                                  </p:stCondLst>
                                  <p:iterate>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500"/>
                                  </p:stCondLst>
                                  <p:iterate>
                                    <p:tmPct val="1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7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500"/>
                                  </p:stCondLst>
                                  <p:iterate>
                                    <p:tmPct val="10000"/>
                                  </p:iterate>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7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1500"/>
                                  </p:stCondLst>
                                  <p:iterate>
                                    <p:tmPct val="10000"/>
                                  </p:iterate>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7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1500"/>
                                  </p:stCondLst>
                                  <p:iterate>
                                    <p:tmPct val="10000"/>
                                  </p:iterate>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7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1500"/>
                                  </p:stCondLst>
                                  <p:iterate>
                                    <p:tmPct val="10000"/>
                                  </p:iterate>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7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1500"/>
                                  </p:stCondLst>
                                  <p:iterate>
                                    <p:tmPct val="10000"/>
                                  </p:iterate>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7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1500"/>
                                  </p:stCondLst>
                                  <p:iterate>
                                    <p:tmPct val="10000"/>
                                  </p:iterate>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7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F8465E4-E6E1-4CFB-85D7-27ED95FC0FB7}"/>
              </a:ext>
            </a:extLst>
          </p:cNvPr>
          <p:cNvSpPr>
            <a:spLocks noGrp="1"/>
          </p:cNvSpPr>
          <p:nvPr>
            <p:ph type="subTitle" idx="1"/>
          </p:nvPr>
        </p:nvSpPr>
        <p:spPr>
          <a:xfrm>
            <a:off x="8932498" y="2701637"/>
            <a:ext cx="3259501" cy="3563012"/>
          </a:xfrm>
        </p:spPr>
        <p:txBody>
          <a:bodyPr>
            <a:normAutofit/>
          </a:bodyPr>
          <a:lstStyle/>
          <a:p>
            <a:r>
              <a:rPr lang="en-US" sz="4400" dirty="0">
                <a:latin typeface="Century" panose="02040604050505020304" pitchFamily="18" charset="0"/>
              </a:rPr>
              <a:t>Discussion</a:t>
            </a:r>
          </a:p>
        </p:txBody>
      </p:sp>
      <p:sp>
        <p:nvSpPr>
          <p:cNvPr id="2068" name="Rectangle 206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Rectangle 206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 group of white paper speech bubbles with question marks&#10;&#10;AI-generated content may be incorrect.">
            <a:extLst>
              <a:ext uri="{FF2B5EF4-FFF2-40B4-BE49-F238E27FC236}">
                <a16:creationId xmlns:a16="http://schemas.microsoft.com/office/drawing/2014/main" id="{C506A5B4-505B-1FDD-780D-980B8CA6C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10"/>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2072" name="Rectangle 207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223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2"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184"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7186" name="Rectangle 718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descr="Blocks with letters on them&#10;&#10;AI-generated content may be incorrect.">
            <a:extLst>
              <a:ext uri="{FF2B5EF4-FFF2-40B4-BE49-F238E27FC236}">
                <a16:creationId xmlns:a16="http://schemas.microsoft.com/office/drawing/2014/main" id="{9F24D210-9533-3FC2-66B4-5434931D0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36" b="2"/>
          <a:stretch>
            <a:fillRect/>
          </a:stretch>
        </p:blipFill>
        <p:spPr bwMode="auto">
          <a:xfrm>
            <a:off x="761367" y="1896422"/>
            <a:ext cx="4541003" cy="30651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F827FC0-D65C-56AC-F2B5-25F5963A1D85}"/>
              </a:ext>
            </a:extLst>
          </p:cNvPr>
          <p:cNvSpPr>
            <a:spLocks noGrp="1"/>
          </p:cNvSpPr>
          <p:nvPr>
            <p:ph idx="1"/>
          </p:nvPr>
        </p:nvSpPr>
        <p:spPr>
          <a:xfrm>
            <a:off x="6344816" y="167951"/>
            <a:ext cx="5719666" cy="6559419"/>
          </a:xfrm>
        </p:spPr>
        <p:txBody>
          <a:bodyPr anchor="ctr">
            <a:normAutofit fontScale="92500" lnSpcReduction="10000"/>
          </a:bodyPr>
          <a:lstStyle/>
          <a:p>
            <a:pPr marL="0" indent="0">
              <a:buNone/>
            </a:pPr>
            <a:r>
              <a:rPr lang="en-US" sz="1800" dirty="0">
                <a:latin typeface="Century" panose="02040604050505020304" pitchFamily="18" charset="0"/>
              </a:rPr>
              <a:t>Indiana Association of Black Psychologists</a:t>
            </a:r>
          </a:p>
          <a:p>
            <a:pPr marL="0" indent="0">
              <a:buNone/>
            </a:pPr>
            <a:r>
              <a:rPr lang="en-US" sz="1800" dirty="0">
                <a:latin typeface="Century" panose="02040604050505020304" pitchFamily="18" charset="0"/>
              </a:rPr>
              <a:t>P.O. Box 36231</a:t>
            </a:r>
          </a:p>
          <a:p>
            <a:pPr marL="0" indent="0">
              <a:buNone/>
            </a:pPr>
            <a:r>
              <a:rPr lang="en-US" sz="1800" dirty="0">
                <a:latin typeface="Century" panose="02040604050505020304" pitchFamily="18" charset="0"/>
              </a:rPr>
              <a:t>Indianapolis, IN 46236-9998</a:t>
            </a:r>
          </a:p>
          <a:p>
            <a:pPr marL="0" indent="0">
              <a:buNone/>
            </a:pPr>
            <a:r>
              <a:rPr lang="en-US" sz="1800" dirty="0">
                <a:latin typeface="Century" panose="02040604050505020304" pitchFamily="18" charset="0"/>
              </a:rPr>
              <a:t>Email: </a:t>
            </a:r>
            <a:r>
              <a:rPr lang="en-US" sz="1800" dirty="0">
                <a:latin typeface="Century" panose="02040604050505020304" pitchFamily="18" charset="0"/>
                <a:hlinkClick r:id="rId3"/>
              </a:rPr>
              <a:t>indianaabpsi@gmail.com</a:t>
            </a:r>
            <a:endParaRPr lang="en-US" sz="1800" dirty="0">
              <a:latin typeface="Century" panose="02040604050505020304" pitchFamily="18" charset="0"/>
            </a:endParaRPr>
          </a:p>
          <a:p>
            <a:pPr marL="0" indent="0">
              <a:buNone/>
            </a:pPr>
            <a:r>
              <a:rPr lang="en-US" sz="1800" dirty="0">
                <a:latin typeface="Century" panose="02040604050505020304" pitchFamily="18" charset="0"/>
              </a:rPr>
              <a:t>Website: psychologyinblack.org</a:t>
            </a:r>
          </a:p>
          <a:p>
            <a:pPr marL="0" indent="0">
              <a:buNone/>
            </a:pPr>
            <a:endParaRPr lang="en-US" sz="1800" dirty="0">
              <a:latin typeface="Century" panose="02040604050505020304" pitchFamily="18" charset="0"/>
            </a:endParaRPr>
          </a:p>
          <a:p>
            <a:pPr marL="0" indent="0">
              <a:buNone/>
            </a:pPr>
            <a:r>
              <a:rPr lang="en-US" sz="1800" dirty="0">
                <a:latin typeface="Century" panose="02040604050505020304" pitchFamily="18" charset="0"/>
              </a:rPr>
              <a:t>Central Indiana Association of Black Social Workers</a:t>
            </a:r>
          </a:p>
          <a:p>
            <a:pPr marL="0" indent="0">
              <a:buNone/>
            </a:pPr>
            <a:r>
              <a:rPr lang="en-US" sz="1800" dirty="0">
                <a:latin typeface="Century" panose="02040604050505020304" pitchFamily="18" charset="0"/>
              </a:rPr>
              <a:t>PO Box 20149</a:t>
            </a:r>
          </a:p>
          <a:p>
            <a:pPr marL="0" indent="0">
              <a:buNone/>
            </a:pPr>
            <a:r>
              <a:rPr lang="en-US" sz="1800" dirty="0">
                <a:latin typeface="Century" panose="02040604050505020304" pitchFamily="18" charset="0"/>
              </a:rPr>
              <a:t>Indianapolis, IN 46220</a:t>
            </a:r>
          </a:p>
          <a:p>
            <a:pPr marL="0" indent="0">
              <a:buNone/>
            </a:pPr>
            <a:r>
              <a:rPr lang="en-US" sz="1800" dirty="0">
                <a:latin typeface="Century" panose="02040604050505020304" pitchFamily="18" charset="0"/>
              </a:rPr>
              <a:t>Email: </a:t>
            </a:r>
            <a:r>
              <a:rPr lang="en-US" sz="1800" dirty="0">
                <a:latin typeface="Century" panose="02040604050505020304" pitchFamily="18" charset="0"/>
                <a:hlinkClick r:id="rId4"/>
              </a:rPr>
              <a:t>cic.absw@gmail.com</a:t>
            </a:r>
            <a:endParaRPr lang="en-US" sz="1800" dirty="0">
              <a:latin typeface="Century" panose="02040604050505020304" pitchFamily="18" charset="0"/>
            </a:endParaRPr>
          </a:p>
          <a:p>
            <a:pPr marL="0" indent="0">
              <a:buNone/>
            </a:pPr>
            <a:r>
              <a:rPr lang="en-US" sz="1800" dirty="0">
                <a:latin typeface="Century" panose="02040604050505020304" pitchFamily="18" charset="0"/>
              </a:rPr>
              <a:t>Website: </a:t>
            </a:r>
            <a:r>
              <a:rPr lang="en-US" sz="1800" dirty="0">
                <a:latin typeface="Century" panose="02040604050505020304" pitchFamily="18" charset="0"/>
                <a:hlinkClick r:id="rId5"/>
              </a:rPr>
              <a:t>http://cicabsw.weebly.com/</a:t>
            </a:r>
            <a:endParaRPr lang="en-US" sz="1800" dirty="0">
              <a:latin typeface="Century" panose="02040604050505020304" pitchFamily="18" charset="0"/>
            </a:endParaRPr>
          </a:p>
          <a:p>
            <a:pPr marL="0" indent="0" fontAlgn="base">
              <a:buNone/>
            </a:pPr>
            <a:endParaRPr lang="en-US" sz="1800" dirty="0">
              <a:latin typeface="Century" panose="02040604050505020304" pitchFamily="18" charset="0"/>
            </a:endParaRPr>
          </a:p>
          <a:p>
            <a:pPr marL="0" indent="0" fontAlgn="base">
              <a:buNone/>
            </a:pPr>
            <a:r>
              <a:rPr lang="en-US" sz="1800" dirty="0">
                <a:latin typeface="Century" panose="02040604050505020304" pitchFamily="18" charset="0"/>
              </a:rPr>
              <a:t>National Medical Society (List of Black Physicians Indianapolis chapter: Aesculapian Medical Society) </a:t>
            </a:r>
          </a:p>
          <a:p>
            <a:pPr marL="0" indent="0" fontAlgn="base">
              <a:buNone/>
            </a:pPr>
            <a:r>
              <a:rPr lang="en-US" sz="1800" dirty="0">
                <a:latin typeface="Century" panose="02040604050505020304" pitchFamily="18" charset="0"/>
              </a:rPr>
              <a:t>222 E. 63rd Street</a:t>
            </a:r>
            <a:br>
              <a:rPr lang="en-US" sz="1800" dirty="0">
                <a:latin typeface="Century" panose="02040604050505020304" pitchFamily="18" charset="0"/>
              </a:rPr>
            </a:br>
            <a:r>
              <a:rPr lang="en-US" sz="1800" dirty="0">
                <a:latin typeface="Century" panose="02040604050505020304" pitchFamily="18" charset="0"/>
              </a:rPr>
              <a:t>Indianapolis, IN  46220</a:t>
            </a:r>
            <a:br>
              <a:rPr lang="en-US" sz="1800" dirty="0">
                <a:latin typeface="Century" panose="02040604050505020304" pitchFamily="18" charset="0"/>
              </a:rPr>
            </a:br>
            <a:r>
              <a:rPr lang="en-US" sz="1800" dirty="0">
                <a:latin typeface="Century" panose="02040604050505020304" pitchFamily="18" charset="0"/>
              </a:rPr>
              <a:t>T: 317-697-7157</a:t>
            </a:r>
            <a:br>
              <a:rPr lang="en-US" sz="1800" dirty="0">
                <a:latin typeface="Century" panose="02040604050505020304" pitchFamily="18" charset="0"/>
              </a:rPr>
            </a:br>
            <a:r>
              <a:rPr lang="en-US" sz="1800" dirty="0">
                <a:latin typeface="Century" panose="02040604050505020304" pitchFamily="18" charset="0"/>
              </a:rPr>
              <a:t>F: 317-278-2691</a:t>
            </a:r>
          </a:p>
          <a:p>
            <a:pPr marL="0" indent="0" fontAlgn="base">
              <a:buNone/>
            </a:pPr>
            <a:r>
              <a:rPr lang="en-US" sz="1800" dirty="0">
                <a:latin typeface="Century" panose="02040604050505020304" pitchFamily="18" charset="0"/>
                <a:hlinkClick r:id="rId6"/>
              </a:rPr>
              <a:t>jespada@iu.edu</a:t>
            </a:r>
            <a:endParaRPr lang="en-US" sz="1800" dirty="0">
              <a:latin typeface="Century" panose="02040604050505020304" pitchFamily="18" charset="0"/>
            </a:endParaRPr>
          </a:p>
          <a:p>
            <a:pPr marL="0" indent="0" fontAlgn="base">
              <a:buNone/>
            </a:pPr>
            <a:r>
              <a:rPr lang="en-US" sz="1800" dirty="0">
                <a:latin typeface="Century" panose="02040604050505020304" pitchFamily="18" charset="0"/>
              </a:rPr>
              <a:t>Website: https://www.aesculapianmedicalsociety.org/</a:t>
            </a:r>
          </a:p>
          <a:p>
            <a:endParaRPr lang="en-US" sz="500" dirty="0"/>
          </a:p>
          <a:p>
            <a:endParaRPr lang="en-US" sz="500" dirty="0"/>
          </a:p>
        </p:txBody>
      </p:sp>
    </p:spTree>
    <p:extLst>
      <p:ext uri="{BB962C8B-B14F-4D97-AF65-F5344CB8AC3E}">
        <p14:creationId xmlns:p14="http://schemas.microsoft.com/office/powerpoint/2010/main" val="377836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4DDC89-6A7D-F065-FBA1-C877453D1F81}"/>
              </a:ext>
            </a:extLst>
          </p:cNvPr>
          <p:cNvSpPr>
            <a:spLocks noGrp="1"/>
          </p:cNvSpPr>
          <p:nvPr>
            <p:ph type="title"/>
          </p:nvPr>
        </p:nvSpPr>
        <p:spPr>
          <a:xfrm>
            <a:off x="838200" y="365125"/>
            <a:ext cx="10515600" cy="1325563"/>
          </a:xfrm>
        </p:spPr>
        <p:txBody>
          <a:bodyPr>
            <a:normAutofit/>
          </a:bodyPr>
          <a:lstStyle/>
          <a:p>
            <a:pPr algn="ctr"/>
            <a:r>
              <a:rPr lang="en-US" sz="4200" b="1" u="sng" dirty="0">
                <a:latin typeface="Century" panose="02040604050505020304" pitchFamily="18" charset="0"/>
              </a:rPr>
              <a:t>Emergency Phone Numbers</a:t>
            </a:r>
            <a:br>
              <a:rPr lang="en-US" sz="4200" dirty="0"/>
            </a:br>
            <a:endParaRPr lang="en-US" sz="42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24914C-7106-801F-E90D-D6DF239F6FFB}"/>
              </a:ext>
            </a:extLst>
          </p:cNvPr>
          <p:cNvSpPr>
            <a:spLocks noGrp="1"/>
          </p:cNvSpPr>
          <p:nvPr>
            <p:ph idx="1"/>
          </p:nvPr>
        </p:nvSpPr>
        <p:spPr>
          <a:xfrm>
            <a:off x="838200" y="1929384"/>
            <a:ext cx="10515600" cy="4251960"/>
          </a:xfrm>
        </p:spPr>
        <p:txBody>
          <a:bodyPr>
            <a:normAutofit/>
          </a:bodyPr>
          <a:lstStyle/>
          <a:p>
            <a:r>
              <a:rPr lang="en-US" sz="1900" b="1" dirty="0">
                <a:latin typeface="Century" panose="02040604050505020304" pitchFamily="18" charset="0"/>
              </a:rPr>
              <a:t>911</a:t>
            </a:r>
            <a:r>
              <a:rPr lang="en-US" sz="1900" dirty="0">
                <a:latin typeface="Century" panose="02040604050505020304" pitchFamily="18" charset="0"/>
              </a:rPr>
              <a:t> - Emergency</a:t>
            </a:r>
          </a:p>
          <a:p>
            <a:r>
              <a:rPr lang="en-US" sz="1900" b="1" dirty="0">
                <a:latin typeface="Century" panose="02040604050505020304" pitchFamily="18" charset="0"/>
              </a:rPr>
              <a:t>988 - National Suicide Prevention Lifeline</a:t>
            </a:r>
          </a:p>
          <a:p>
            <a:r>
              <a:rPr lang="en-US" sz="1900" dirty="0">
                <a:latin typeface="Century" panose="02040604050505020304" pitchFamily="18" charset="0"/>
              </a:rPr>
              <a:t>National Domestic Violence Hotline: +1 (800) 799-7233</a:t>
            </a:r>
          </a:p>
          <a:p>
            <a:r>
              <a:rPr lang="en-US" sz="1900" dirty="0">
                <a:latin typeface="Century" panose="02040604050505020304" pitchFamily="18" charset="0"/>
              </a:rPr>
              <a:t>Family Violence Helpline: +1 (800) 996-6228</a:t>
            </a:r>
          </a:p>
          <a:p>
            <a:r>
              <a:rPr lang="en-US" sz="1900" dirty="0">
                <a:latin typeface="Century" panose="02040604050505020304" pitchFamily="18" charset="0"/>
              </a:rPr>
              <a:t>Adult Abuse Reporting/Crisis Intervention: +1 (800) 510-2020</a:t>
            </a:r>
          </a:p>
          <a:p>
            <a:r>
              <a:rPr lang="en-US" sz="1900" dirty="0">
                <a:latin typeface="Century" panose="02040604050505020304" pitchFamily="18" charset="0"/>
              </a:rPr>
              <a:t>Self-Harm Hotline:  +1 (800) 336-8288</a:t>
            </a:r>
          </a:p>
          <a:p>
            <a:r>
              <a:rPr lang="en-US" sz="1900" dirty="0">
                <a:latin typeface="Century" panose="02040604050505020304" pitchFamily="18" charset="0"/>
              </a:rPr>
              <a:t>American Association of Poison Control Centers: +1 (800) 222-1222</a:t>
            </a:r>
          </a:p>
          <a:p>
            <a:r>
              <a:rPr lang="en-US" sz="1900" dirty="0">
                <a:latin typeface="Century" panose="02040604050505020304" pitchFamily="18" charset="0"/>
              </a:rPr>
              <a:t>Alcoholism &amp; Drug Dependency Hope Line: +1 (800) 622-2255</a:t>
            </a:r>
          </a:p>
          <a:p>
            <a:r>
              <a:rPr lang="en-US" sz="1900" dirty="0">
                <a:latin typeface="Century" panose="02040604050505020304" pitchFamily="18" charset="0"/>
              </a:rPr>
              <a:t>National Crisis Line, Anorexia and Bulimia: +1 (800) 233-4357</a:t>
            </a:r>
          </a:p>
          <a:p>
            <a:r>
              <a:rPr lang="en-US" sz="1900" dirty="0">
                <a:latin typeface="Century" panose="02040604050505020304" pitchFamily="18" charset="0"/>
              </a:rPr>
              <a:t>The Child help National Child Abuse Hotline: +1 (800) 422-4453</a:t>
            </a:r>
          </a:p>
          <a:p>
            <a:r>
              <a:rPr lang="en-US" sz="1900" dirty="0">
                <a:latin typeface="Century" panose="02040604050505020304" pitchFamily="18" charset="0"/>
              </a:rPr>
              <a:t>The Trans Lifeline: +1 (877) 565-8860</a:t>
            </a:r>
          </a:p>
          <a:p>
            <a:endParaRPr lang="en-US" sz="1900" dirty="0"/>
          </a:p>
        </p:txBody>
      </p:sp>
    </p:spTree>
    <p:extLst>
      <p:ext uri="{BB962C8B-B14F-4D97-AF65-F5344CB8AC3E}">
        <p14:creationId xmlns:p14="http://schemas.microsoft.com/office/powerpoint/2010/main" val="298481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33" name="Rectangle 8232">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5" name="Rectangle 8234">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7" name="Rectangle 8236">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Rectangle 8238">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6522DF-3BA7-44BB-ABF0-1A9F787A1747}"/>
              </a:ext>
            </a:extLst>
          </p:cNvPr>
          <p:cNvSpPr>
            <a:spLocks noGrp="1"/>
          </p:cNvSpPr>
          <p:nvPr>
            <p:ph type="ctrTitle"/>
          </p:nvPr>
        </p:nvSpPr>
        <p:spPr>
          <a:xfrm>
            <a:off x="1153236" y="559703"/>
            <a:ext cx="9867331" cy="1167495"/>
          </a:xfrm>
        </p:spPr>
        <p:txBody>
          <a:bodyPr vert="horz" lIns="91440" tIns="45720" rIns="91440" bIns="45720" rtlCol="0" anchor="b">
            <a:normAutofit/>
          </a:bodyPr>
          <a:lstStyle/>
          <a:p>
            <a:br>
              <a:rPr lang="en-US" sz="3700" dirty="0">
                <a:solidFill>
                  <a:srgbClr val="FFFFFF"/>
                </a:solidFill>
                <a:effectLst/>
              </a:rPr>
            </a:br>
            <a:endParaRPr lang="en-US" sz="3700" dirty="0">
              <a:solidFill>
                <a:srgbClr val="FFFFFF"/>
              </a:solidFill>
            </a:endParaRPr>
          </a:p>
        </p:txBody>
      </p:sp>
      <p:sp>
        <p:nvSpPr>
          <p:cNvPr id="8241" name="Rectangle 8240">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 letter&#10;&#10;Description automatically generated">
            <a:extLst>
              <a:ext uri="{FF2B5EF4-FFF2-40B4-BE49-F238E27FC236}">
                <a16:creationId xmlns:a16="http://schemas.microsoft.com/office/drawing/2014/main" id="{AC403F84-A6D6-492B-9FCF-960DD59EEC4B}"/>
              </a:ext>
            </a:extLst>
          </p:cNvPr>
          <p:cNvPicPr>
            <a:picLocks noChangeAspect="1"/>
          </p:cNvPicPr>
          <p:nvPr/>
        </p:nvPicPr>
        <p:blipFill>
          <a:blip r:embed="rId2">
            <a:extLst>
              <a:ext uri="{28A0092B-C50C-407E-A947-70E740481C1C}">
                <a14:useLocalDpi xmlns:a14="http://schemas.microsoft.com/office/drawing/2010/main" val="0"/>
              </a:ext>
            </a:extLst>
          </a:blip>
          <a:srcRect l="15597" r="7076" b="1"/>
          <a:stretch>
            <a:fillRect/>
          </a:stretch>
        </p:blipFill>
        <p:spPr>
          <a:xfrm>
            <a:off x="5086057" y="2231889"/>
            <a:ext cx="2488441" cy="3218041"/>
          </a:xfrm>
          <a:prstGeom prst="rect">
            <a:avLst/>
          </a:prstGeom>
        </p:spPr>
      </p:pic>
      <p:pic>
        <p:nvPicPr>
          <p:cNvPr id="3" name="Picture 2">
            <a:extLst>
              <a:ext uri="{FF2B5EF4-FFF2-40B4-BE49-F238E27FC236}">
                <a16:creationId xmlns:a16="http://schemas.microsoft.com/office/drawing/2014/main" id="{32DA7EA8-AB43-38D2-B378-B7B8E4CA23E9}"/>
              </a:ext>
            </a:extLst>
          </p:cNvPr>
          <p:cNvPicPr>
            <a:picLocks noChangeAspect="1"/>
          </p:cNvPicPr>
          <p:nvPr/>
        </p:nvPicPr>
        <p:blipFill>
          <a:blip r:embed="rId3">
            <a:extLst>
              <a:ext uri="{28A0092B-C50C-407E-A947-70E740481C1C}">
                <a14:useLocalDpi xmlns:a14="http://schemas.microsoft.com/office/drawing/2010/main" val="0"/>
              </a:ext>
            </a:extLst>
          </a:blip>
          <a:srcRect l="12339" r="10334" b="1"/>
          <a:stretch>
            <a:fillRect/>
          </a:stretch>
        </p:blipFill>
        <p:spPr bwMode="auto">
          <a:xfrm>
            <a:off x="8155474" y="2201754"/>
            <a:ext cx="2488440" cy="3218041"/>
          </a:xfrm>
          <a:prstGeom prst="rect">
            <a:avLst/>
          </a:prstGeom>
          <a:noFill/>
        </p:spPr>
      </p:pic>
      <p:pic>
        <p:nvPicPr>
          <p:cNvPr id="8196" name="Picture 4">
            <a:extLst>
              <a:ext uri="{FF2B5EF4-FFF2-40B4-BE49-F238E27FC236}">
                <a16:creationId xmlns:a16="http://schemas.microsoft.com/office/drawing/2014/main" id="{8056E3EC-28A8-8923-DB48-2E1D6F10F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16" r="1" b="3461"/>
          <a:stretch>
            <a:fillRect/>
          </a:stretch>
        </p:blipFill>
        <p:spPr bwMode="auto">
          <a:xfrm>
            <a:off x="2039881" y="2201754"/>
            <a:ext cx="2465200" cy="321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7" name="Freeform: Shape 1036">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39" name="Freeform: Shape 1038">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6522DF-3BA7-44BB-ABF0-1A9F787A1747}"/>
              </a:ext>
            </a:extLst>
          </p:cNvPr>
          <p:cNvSpPr>
            <a:spLocks noGrp="1"/>
          </p:cNvSpPr>
          <p:nvPr>
            <p:ph type="ctrTitle"/>
          </p:nvPr>
        </p:nvSpPr>
        <p:spPr>
          <a:xfrm>
            <a:off x="489098" y="923731"/>
            <a:ext cx="5019074" cy="6167534"/>
          </a:xfrm>
        </p:spPr>
        <p:txBody>
          <a:bodyPr anchor="b">
            <a:normAutofit fontScale="90000"/>
          </a:bodyPr>
          <a:lstStyle/>
          <a:p>
            <a:br>
              <a:rPr lang="en-US" sz="1400" b="1" i="0" dirty="0">
                <a:effectLst/>
                <a:latin typeface="Times New Roman" panose="02020603050405020304" pitchFamily="18" charset="0"/>
                <a:cs typeface="Times New Roman" panose="02020603050405020304" pitchFamily="18" charset="0"/>
              </a:rPr>
            </a:br>
            <a:br>
              <a:rPr lang="en-US" sz="1400" b="1" i="0" dirty="0">
                <a:effectLst/>
                <a:latin typeface="Times New Roman" panose="02020603050405020304" pitchFamily="18" charset="0"/>
                <a:cs typeface="Times New Roman" panose="02020603050405020304" pitchFamily="18" charset="0"/>
              </a:rPr>
            </a:br>
            <a:br>
              <a:rPr lang="en-US" sz="1400" b="1" i="0" dirty="0">
                <a:effectLst/>
                <a:latin typeface="Times New Roman" panose="02020603050405020304" pitchFamily="18" charset="0"/>
                <a:cs typeface="Times New Roman" panose="02020603050405020304" pitchFamily="18" charset="0"/>
              </a:rPr>
            </a:br>
            <a:r>
              <a:rPr lang="en-US" sz="2000" b="1" i="0" dirty="0">
                <a:effectLst/>
                <a:latin typeface="Times New Roman" panose="02020603050405020304" pitchFamily="18" charset="0"/>
                <a:cs typeface="Times New Roman" panose="02020603050405020304" pitchFamily="18" charset="0"/>
              </a:rPr>
              <a:t>Stigma and Beliefs on Mental Health</a:t>
            </a:r>
            <a:br>
              <a:rPr lang="en-US" sz="1400" b="1" i="0" dirty="0">
                <a:effectLst/>
                <a:latin typeface="Times New Roman" panose="02020603050405020304" pitchFamily="18" charset="0"/>
                <a:cs typeface="Times New Roman" panose="02020603050405020304" pitchFamily="18" charset="0"/>
              </a:rPr>
            </a:br>
            <a:br>
              <a:rPr lang="en-US" sz="1400" b="1" dirty="0">
                <a:latin typeface="Times New Roman" panose="02020603050405020304" pitchFamily="18" charset="0"/>
                <a:cs typeface="Times New Roman" panose="02020603050405020304" pitchFamily="18" charset="0"/>
              </a:rPr>
            </a:br>
            <a:br>
              <a:rPr lang="en-US" sz="1400" b="1" dirty="0">
                <a:latin typeface="Times New Roman" panose="02020603050405020304" pitchFamily="18" charset="0"/>
                <a:cs typeface="Times New Roman" panose="02020603050405020304" pitchFamily="18" charset="0"/>
              </a:rPr>
            </a:br>
            <a:br>
              <a:rPr lang="en-US" sz="1800" b="1" i="0" dirty="0">
                <a:effectLst/>
                <a:latin typeface="Century" panose="02040604050505020304" pitchFamily="18" charset="0"/>
                <a:cs typeface="Times New Roman" panose="02020603050405020304" pitchFamily="18" charset="0"/>
              </a:rPr>
            </a:br>
            <a:br>
              <a:rPr lang="en-US" sz="1800" b="1" i="0" dirty="0">
                <a:effectLst/>
                <a:latin typeface="Century" panose="02040604050505020304" pitchFamily="18" charset="0"/>
                <a:cs typeface="Times New Roman" panose="02020603050405020304" pitchFamily="18" charset="0"/>
              </a:rPr>
            </a:br>
            <a:br>
              <a:rPr lang="en-US" sz="1800" b="1" i="0" dirty="0">
                <a:effectLst/>
                <a:latin typeface="Century" panose="02040604050505020304" pitchFamily="18" charset="0"/>
                <a:cs typeface="Times New Roman" panose="02020603050405020304" pitchFamily="18" charset="0"/>
              </a:rPr>
            </a:br>
            <a:br>
              <a:rPr lang="en-US" sz="1800" b="1" i="0" dirty="0">
                <a:effectLst/>
                <a:latin typeface="Century" panose="02040604050505020304" pitchFamily="18" charset="0"/>
                <a:cs typeface="Times New Roman" panose="02020603050405020304" pitchFamily="18" charset="0"/>
              </a:rPr>
            </a:br>
            <a:r>
              <a:rPr lang="en-US" sz="2000" b="1" i="0" u="sng" dirty="0">
                <a:effectLst/>
                <a:latin typeface="Century" panose="02040604050505020304" pitchFamily="18" charset="0"/>
                <a:cs typeface="Times New Roman" panose="02020603050405020304" pitchFamily="18" charset="0"/>
              </a:rPr>
              <a:t>Public stigma </a:t>
            </a:r>
            <a:r>
              <a:rPr lang="en-US" sz="2000" i="0" dirty="0">
                <a:effectLst/>
                <a:latin typeface="Century" panose="02040604050505020304" pitchFamily="18" charset="0"/>
                <a:cs typeface="Times New Roman" panose="02020603050405020304" pitchFamily="18" charset="0"/>
              </a:rPr>
              <a:t>involves the negative or discriminatory attitudes that others have about mental illness.</a:t>
            </a:r>
            <a:br>
              <a:rPr lang="en-US" sz="2000" i="0" dirty="0">
                <a:effectLst/>
                <a:latin typeface="Century" panose="02040604050505020304" pitchFamily="18" charset="0"/>
                <a:cs typeface="Times New Roman" panose="02020603050405020304" pitchFamily="18" charset="0"/>
              </a:rPr>
            </a:br>
            <a:br>
              <a:rPr lang="en-US" sz="2000" i="0" dirty="0">
                <a:effectLst/>
                <a:latin typeface="Century" panose="02040604050505020304" pitchFamily="18" charset="0"/>
                <a:cs typeface="Times New Roman" panose="02020603050405020304" pitchFamily="18" charset="0"/>
              </a:rPr>
            </a:br>
            <a:r>
              <a:rPr lang="en-US" sz="2000" b="1" i="0" u="sng" dirty="0">
                <a:effectLst/>
                <a:latin typeface="Century" panose="02040604050505020304" pitchFamily="18" charset="0"/>
                <a:cs typeface="Times New Roman" panose="02020603050405020304" pitchFamily="18" charset="0"/>
              </a:rPr>
              <a:t>Self-stigma</a:t>
            </a:r>
            <a:r>
              <a:rPr lang="en-US" sz="2000" i="0" dirty="0">
                <a:effectLst/>
                <a:latin typeface="Century" panose="02040604050505020304" pitchFamily="18" charset="0"/>
                <a:cs typeface="Times New Roman" panose="02020603050405020304" pitchFamily="18" charset="0"/>
              </a:rPr>
              <a:t> refers to the negative attitudes, including internalized shame, that people with mental illness have about their own condition.</a:t>
            </a:r>
            <a:br>
              <a:rPr lang="en-US" sz="2000" i="0" dirty="0">
                <a:effectLst/>
                <a:latin typeface="Century" panose="02040604050505020304" pitchFamily="18" charset="0"/>
                <a:cs typeface="Times New Roman" panose="02020603050405020304" pitchFamily="18" charset="0"/>
              </a:rPr>
            </a:br>
            <a:br>
              <a:rPr lang="en-US" sz="2000" i="0" dirty="0">
                <a:effectLst/>
                <a:latin typeface="Century" panose="02040604050505020304" pitchFamily="18" charset="0"/>
                <a:cs typeface="Times New Roman" panose="02020603050405020304" pitchFamily="18" charset="0"/>
              </a:rPr>
            </a:br>
            <a:r>
              <a:rPr lang="en-US" sz="2000" b="1" i="0" u="sng" dirty="0">
                <a:effectLst/>
                <a:latin typeface="Century" panose="02040604050505020304" pitchFamily="18" charset="0"/>
                <a:cs typeface="Times New Roman" panose="02020603050405020304" pitchFamily="18" charset="0"/>
              </a:rPr>
              <a:t>Institutional stigma</a:t>
            </a:r>
            <a:r>
              <a:rPr lang="en-US" sz="2000" i="0" dirty="0">
                <a:effectLst/>
                <a:latin typeface="Century" panose="02040604050505020304" pitchFamily="18" charset="0"/>
                <a:cs typeface="Times New Roman" panose="02020603050405020304" pitchFamily="18" charset="0"/>
              </a:rPr>
              <a:t>, is more systemic, involving policies of government and private organizations that intentionally or unintentionally limit opportunities for people with mental illness. </a:t>
            </a:r>
            <a:br>
              <a:rPr lang="en-US" sz="2000" i="0" dirty="0">
                <a:effectLst/>
                <a:latin typeface="Century" panose="02040604050505020304" pitchFamily="18" charset="0"/>
                <a:cs typeface="Times New Roman" panose="02020603050405020304" pitchFamily="18" charset="0"/>
              </a:rPr>
            </a:br>
            <a:br>
              <a:rPr lang="en-US" sz="2000" i="0" dirty="0">
                <a:effectLst/>
                <a:latin typeface="Century" panose="02040604050505020304" pitchFamily="18" charset="0"/>
                <a:cs typeface="Times New Roman" panose="02020603050405020304" pitchFamily="18" charset="0"/>
              </a:rPr>
            </a:br>
            <a:r>
              <a:rPr lang="en-US" sz="2000" i="0" dirty="0">
                <a:effectLst/>
                <a:latin typeface="Century" panose="02040604050505020304" pitchFamily="18" charset="0"/>
                <a:cs typeface="Times New Roman" panose="02020603050405020304" pitchFamily="18" charset="0"/>
              </a:rPr>
              <a:t>Stigma not only directly affects individuals with mental illness but also the loved ones who support them, often including their family members</a:t>
            </a:r>
            <a:r>
              <a:rPr lang="en-US" sz="2000" i="0" dirty="0">
                <a:effectLst/>
                <a:latin typeface="Century" panose="02040604050505020304" pitchFamily="18" charset="0"/>
              </a:rPr>
              <a:t>.</a:t>
            </a:r>
            <a:r>
              <a:rPr lang="en-US" sz="2000" dirty="0">
                <a:latin typeface="Century" panose="02040604050505020304" pitchFamily="18" charset="0"/>
                <a:cs typeface="Times New Roman" panose="02020603050405020304" pitchFamily="18" charset="0"/>
              </a:rPr>
              <a:t>  Stigma and judgment prevent people from seeking treatment for their mental illnesses</a:t>
            </a:r>
            <a:br>
              <a:rPr lang="en-US" sz="1800" i="0" dirty="0">
                <a:effectLst/>
                <a:latin typeface="Century" panose="02040604050505020304" pitchFamily="18" charset="0"/>
              </a:rPr>
            </a:br>
            <a:br>
              <a:rPr lang="en-US" sz="1400" i="0" dirty="0">
                <a:effectLst/>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br>
              <a:rPr lang="en-US" sz="1400" i="0" dirty="0">
                <a:effectLst/>
                <a:latin typeface="Times New Roman" panose="02020603050405020304" pitchFamily="18" charset="0"/>
                <a:cs typeface="Times New Roman" panose="02020603050405020304" pitchFamily="18" charset="0"/>
              </a:rPr>
            </a:br>
            <a:br>
              <a:rPr lang="en-US" sz="1400" i="0" dirty="0">
                <a:effectLst/>
                <a:latin typeface="Times New Roman" panose="02020603050405020304" pitchFamily="18" charset="0"/>
                <a:cs typeface="Times New Roman" panose="02020603050405020304" pitchFamily="18" charset="0"/>
              </a:rPr>
            </a:br>
            <a:endParaRPr lang="en-US" sz="1400" dirty="0"/>
          </a:p>
        </p:txBody>
      </p:sp>
      <p:sp>
        <p:nvSpPr>
          <p:cNvPr id="1041" name="Rectangle 10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1030" name="Picture 6">
            <a:extLst>
              <a:ext uri="{FF2B5EF4-FFF2-40B4-BE49-F238E27FC236}">
                <a16:creationId xmlns:a16="http://schemas.microsoft.com/office/drawing/2014/main" id="{70D8C107-9EC2-4788-A925-D0BC7E5453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195"/>
          <a:stretch/>
        </p:blipFill>
        <p:spPr bwMode="auto">
          <a:xfrm>
            <a:off x="6994071" y="700830"/>
            <a:ext cx="4708831" cy="259290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Black Women">
            <a:extLst>
              <a:ext uri="{FF2B5EF4-FFF2-40B4-BE49-F238E27FC236}">
                <a16:creationId xmlns:a16="http://schemas.microsoft.com/office/drawing/2014/main" id="{338DB189-C568-2AAD-314A-3FCB842AA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724" y="3564266"/>
            <a:ext cx="4708830" cy="313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3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6522DF-3BA7-44BB-ABF0-1A9F787A1747}"/>
              </a:ext>
            </a:extLst>
          </p:cNvPr>
          <p:cNvSpPr>
            <a:spLocks noGrp="1"/>
          </p:cNvSpPr>
          <p:nvPr>
            <p:ph type="ctrTitle"/>
          </p:nvPr>
        </p:nvSpPr>
        <p:spPr>
          <a:xfrm>
            <a:off x="699714" y="5490971"/>
            <a:ext cx="6962072" cy="1159200"/>
          </a:xfrm>
        </p:spPr>
        <p:txBody>
          <a:bodyPr anchor="ctr">
            <a:normAutofit/>
          </a:bodyPr>
          <a:lstStyle/>
          <a:p>
            <a:pPr marL="342900" marR="0" lvl="0" indent="-342900" algn="l">
              <a:spcBef>
                <a:spcPts val="0"/>
              </a:spcBef>
              <a:spcAft>
                <a:spcPts val="800"/>
              </a:spcAft>
              <a:tabLst>
                <a:tab pos="457200" algn="l"/>
              </a:tabLst>
            </a:pPr>
            <a:br>
              <a:rPr lang="en-US" sz="25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25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2500" dirty="0">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B0F1A99-2AF9-4465-864D-31E4F44526FB}"/>
              </a:ext>
            </a:extLst>
          </p:cNvPr>
          <p:cNvSpPr>
            <a:spLocks noGrp="1"/>
          </p:cNvSpPr>
          <p:nvPr>
            <p:ph type="subTitle" idx="1"/>
          </p:nvPr>
        </p:nvSpPr>
        <p:spPr>
          <a:xfrm>
            <a:off x="8456522" y="5633765"/>
            <a:ext cx="3408555" cy="873612"/>
          </a:xfrm>
        </p:spPr>
        <p:txBody>
          <a:bodyPr anchor="ctr">
            <a:normAutofit/>
          </a:bodyPr>
          <a:lstStyle/>
          <a:p>
            <a:pPr algn="l"/>
            <a:endParaRPr lang="en-US" sz="2000" dirty="0">
              <a:solidFill>
                <a:srgbClr val="FFFFFF"/>
              </a:solidFill>
            </a:endParaRPr>
          </a:p>
          <a:p>
            <a:pPr algn="l"/>
            <a:endParaRPr lang="en-US" sz="2000" dirty="0">
              <a:solidFill>
                <a:srgbClr val="FFFFFF"/>
              </a:solidFill>
            </a:endParaRPr>
          </a:p>
        </p:txBody>
      </p:sp>
      <p:pic>
        <p:nvPicPr>
          <p:cNvPr id="4" name="Picture 2">
            <a:extLst>
              <a:ext uri="{FF2B5EF4-FFF2-40B4-BE49-F238E27FC236}">
                <a16:creationId xmlns:a16="http://schemas.microsoft.com/office/drawing/2014/main" id="{9D9AE64B-0253-3BF6-A472-AC5608E176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7018" y="390832"/>
            <a:ext cx="7230582" cy="451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9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76" name="Freeform: Shape 75">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title 2">
            <a:extLst>
              <a:ext uri="{FF2B5EF4-FFF2-40B4-BE49-F238E27FC236}">
                <a16:creationId xmlns:a16="http://schemas.microsoft.com/office/drawing/2014/main" id="{3B0F1A99-2AF9-4465-864D-31E4F44526FB}"/>
              </a:ext>
            </a:extLst>
          </p:cNvPr>
          <p:cNvSpPr>
            <a:spLocks noGrp="1"/>
          </p:cNvSpPr>
          <p:nvPr>
            <p:ph type="subTitle" idx="1"/>
          </p:nvPr>
        </p:nvSpPr>
        <p:spPr>
          <a:xfrm>
            <a:off x="5428234" y="906379"/>
            <a:ext cx="6915324" cy="5693925"/>
          </a:xfrm>
        </p:spPr>
        <p:txBody>
          <a:bodyPr anchor="b">
            <a:normAutofit/>
          </a:bodyPr>
          <a:lstStyle/>
          <a:p>
            <a:pPr fontAlgn="base"/>
            <a:r>
              <a:rPr lang="en-US" b="1" i="0" dirty="0">
                <a:effectLst/>
                <a:latin typeface="Century" panose="02040604050505020304" pitchFamily="18" charset="0"/>
                <a:cs typeface="Times New Roman" panose="02020603050405020304" pitchFamily="18" charset="0"/>
              </a:rPr>
              <a:t>Myths about Mental Health</a:t>
            </a:r>
          </a:p>
          <a:p>
            <a:pPr algn="l" rtl="0" fontAlgn="base"/>
            <a:r>
              <a:rPr lang="en-US" sz="1200" b="1" i="0" dirty="0">
                <a:effectLst/>
                <a:latin typeface="Century" panose="02040604050505020304" pitchFamily="18" charset="0"/>
                <a:cs typeface="Times New Roman" panose="02020603050405020304" pitchFamily="18" charset="0"/>
              </a:rPr>
              <a:t>Myth 1: Mental health issues are uncommon.</a:t>
            </a:r>
          </a:p>
          <a:p>
            <a:pPr algn="l" rtl="0" fontAlgn="base"/>
            <a:r>
              <a:rPr lang="en-US" sz="1200" b="0" i="0" dirty="0">
                <a:effectLst/>
                <a:latin typeface="Century" panose="02040604050505020304" pitchFamily="18" charset="0"/>
                <a:cs typeface="Times New Roman" panose="02020603050405020304" pitchFamily="18" charset="0"/>
              </a:rPr>
              <a:t>As we all know, mental illnesses are not abnormal and rare brain mutations. According to the World Health Organization, it was estimated that 1 in 4 people will personally experience mental health problems in their lifetime, and this number has surely risen in recent years. </a:t>
            </a:r>
          </a:p>
          <a:p>
            <a:pPr algn="l" rtl="0" fontAlgn="base"/>
            <a:r>
              <a:rPr lang="en-US" sz="1200" b="1" i="0" dirty="0">
                <a:effectLst/>
                <a:latin typeface="Century" panose="02040604050505020304" pitchFamily="18" charset="0"/>
                <a:cs typeface="Times New Roman" panose="02020603050405020304" pitchFamily="18" charset="0"/>
              </a:rPr>
              <a:t>Myth 2: People with mental illnesses are violent and unpredictable.</a:t>
            </a:r>
          </a:p>
          <a:p>
            <a:pPr algn="l" rtl="0" fontAlgn="base"/>
            <a:r>
              <a:rPr lang="en-US" sz="1200" b="0" i="0" dirty="0">
                <a:effectLst/>
                <a:latin typeface="Century" panose="02040604050505020304" pitchFamily="18" charset="0"/>
                <a:cs typeface="Times New Roman" panose="02020603050405020304" pitchFamily="18" charset="0"/>
              </a:rPr>
              <a:t>People with mental illnesses are often labelled as being “bizarre or crazy” and it is widely believed that they don't have control over their bodies, giving in to violent impulses and urges.  It’s been proven that only 3-5% of acts of violence correlate to mental illnesses. </a:t>
            </a:r>
            <a:r>
              <a:rPr lang="en-US" sz="1200" dirty="0">
                <a:latin typeface="Century" panose="02040604050505020304" pitchFamily="18" charset="0"/>
                <a:cs typeface="Times New Roman" panose="02020603050405020304" pitchFamily="18" charset="0"/>
              </a:rPr>
              <a:t>T</a:t>
            </a:r>
            <a:r>
              <a:rPr lang="en-US" sz="1200" b="0" i="0" dirty="0">
                <a:effectLst/>
                <a:latin typeface="Century" panose="02040604050505020304" pitchFamily="18" charset="0"/>
                <a:cs typeface="Times New Roman" panose="02020603050405020304" pitchFamily="18" charset="0"/>
              </a:rPr>
              <a:t>hose living with mental illnesses are 10 times more likely to be victims of violence due to discrimination</a:t>
            </a:r>
            <a:r>
              <a:rPr lang="en-US" sz="1200" dirty="0">
                <a:latin typeface="Century" panose="02040604050505020304" pitchFamily="18" charset="0"/>
                <a:cs typeface="Times New Roman" panose="02020603050405020304" pitchFamily="18" charset="0"/>
              </a:rPr>
              <a:t>; </a:t>
            </a:r>
            <a:r>
              <a:rPr lang="en-US" sz="1200" b="0" i="0" dirty="0">
                <a:effectLst/>
                <a:latin typeface="Century" panose="02040604050505020304" pitchFamily="18" charset="0"/>
                <a:cs typeface="Times New Roman" panose="02020603050405020304" pitchFamily="18" charset="0"/>
              </a:rPr>
              <a:t>those with mental health issues are often alienated. </a:t>
            </a:r>
          </a:p>
          <a:p>
            <a:pPr algn="l" rtl="0" fontAlgn="base"/>
            <a:br>
              <a:rPr lang="en-US" sz="1200" b="0" i="0" dirty="0">
                <a:effectLst/>
                <a:latin typeface="Century" panose="02040604050505020304" pitchFamily="18" charset="0"/>
                <a:cs typeface="Times New Roman" panose="02020603050405020304" pitchFamily="18" charset="0"/>
              </a:rPr>
            </a:br>
            <a:r>
              <a:rPr lang="en-US" sz="1200" b="1" dirty="0">
                <a:latin typeface="Century" panose="02040604050505020304" pitchFamily="18" charset="0"/>
              </a:rPr>
              <a:t>Myth 3: People with mental illnesses should just “get over it”.</a:t>
            </a:r>
          </a:p>
          <a:p>
            <a:pPr algn="l" fontAlgn="base"/>
            <a:r>
              <a:rPr lang="en-US" sz="1200" dirty="0">
                <a:latin typeface="Century" panose="02040604050505020304" pitchFamily="18" charset="0"/>
              </a:rPr>
              <a:t>Mental health issues are not simply caused by minor problems in one’s life, other contributing factors like brain chemistry and genetics also play important parts. These are not in one’s control nor are they simple problems that one can just solve or “get over”.</a:t>
            </a:r>
          </a:p>
          <a:p>
            <a:pPr algn="l" fontAlgn="base"/>
            <a:r>
              <a:rPr lang="en-US" sz="1200" b="1" dirty="0">
                <a:latin typeface="Century" panose="02040604050505020304" pitchFamily="18" charset="0"/>
                <a:cs typeface="Times New Roman" panose="02020603050405020304" pitchFamily="18" charset="0"/>
              </a:rPr>
              <a:t>Myth 4: Those with severe mental illnesses aren’t able to work.</a:t>
            </a:r>
          </a:p>
          <a:p>
            <a:pPr algn="l" fontAlgn="base"/>
            <a:r>
              <a:rPr lang="en-US" sz="1200" dirty="0">
                <a:latin typeface="Century" panose="02040604050505020304" pitchFamily="18" charset="0"/>
                <a:cs typeface="Times New Roman" panose="02020603050405020304" pitchFamily="18" charset="0"/>
              </a:rPr>
              <a:t>It is falsely believed that because of their mental illnesses, people with them would be under too much stress to hold down a job. However, this is completely wrong as people who appear “normal” may be high-functioning but still struggle with mental illnesses. In 2014, a study found that in the US, 68.8% of people with mild mental illnesses are employed, which shows that mental problems do not negatively affect productivity in the workspace.</a:t>
            </a:r>
          </a:p>
          <a:p>
            <a:pPr algn="l" rtl="0" fontAlgn="base"/>
            <a:br>
              <a:rPr lang="en-US" sz="1200" b="0" i="0" dirty="0">
                <a:solidFill>
                  <a:schemeClr val="tx2"/>
                </a:solidFill>
                <a:effectLst/>
                <a:latin typeface="var(--ricos-custom-p-font-family,unset)"/>
              </a:rPr>
            </a:br>
            <a:endParaRPr lang="en-US" sz="1200" b="0" i="0" dirty="0">
              <a:solidFill>
                <a:schemeClr val="tx2"/>
              </a:solidFill>
              <a:effectLst/>
              <a:latin typeface="var(--ricos-custom-p-font-family,unset)"/>
            </a:endParaRPr>
          </a:p>
          <a:p>
            <a:pPr algn="l"/>
            <a:endParaRPr lang="en-US" sz="500" dirty="0">
              <a:solidFill>
                <a:schemeClr val="tx2"/>
              </a:solidFill>
            </a:endParaRPr>
          </a:p>
        </p:txBody>
      </p:sp>
      <p:pic>
        <p:nvPicPr>
          <p:cNvPr id="2050" name="Picture 2">
            <a:extLst>
              <a:ext uri="{FF2B5EF4-FFF2-40B4-BE49-F238E27FC236}">
                <a16:creationId xmlns:a16="http://schemas.microsoft.com/office/drawing/2014/main" id="{B613837C-BF32-4751-82D5-429743F97D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23" y="1893455"/>
            <a:ext cx="3901374" cy="2733964"/>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0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See the source image">
            <a:extLst>
              <a:ext uri="{FF2B5EF4-FFF2-40B4-BE49-F238E27FC236}">
                <a16:creationId xmlns:a16="http://schemas.microsoft.com/office/drawing/2014/main" id="{2990C8DF-3014-41C3-A319-8D39F14CF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6522DF-3BA7-44BB-ABF0-1A9F787A1747}"/>
              </a:ext>
            </a:extLst>
          </p:cNvPr>
          <p:cNvSpPr>
            <a:spLocks noGrp="1"/>
          </p:cNvSpPr>
          <p:nvPr>
            <p:ph type="ctrTitle"/>
          </p:nvPr>
        </p:nvSpPr>
        <p:spPr>
          <a:xfrm>
            <a:off x="166255" y="5426363"/>
            <a:ext cx="7121235" cy="1431636"/>
          </a:xfrm>
        </p:spPr>
        <p:txBody>
          <a:bodyPr anchor="b">
            <a:noAutofit/>
          </a:bodyPr>
          <a:lstStyle/>
          <a:p>
            <a:pPr algn="l"/>
            <a:r>
              <a:rPr lang="en-US" sz="240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Each year, millions of Americans face the reality of living with a mental health condition. </a:t>
            </a:r>
            <a:r>
              <a:rPr lang="en-US" sz="2400" dirty="0">
                <a:solidFill>
                  <a:schemeClr val="tx1">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40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ental illness affects everyone directly or indirectly through family, friends or coworkers. </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B0F1A99-2AF9-4465-864D-31E4F44526FB}"/>
              </a:ext>
            </a:extLst>
          </p:cNvPr>
          <p:cNvSpPr>
            <a:spLocks noGrp="1"/>
          </p:cNvSpPr>
          <p:nvPr>
            <p:ph type="subTitle" idx="1"/>
          </p:nvPr>
        </p:nvSpPr>
        <p:spPr>
          <a:xfrm>
            <a:off x="9670473" y="6059086"/>
            <a:ext cx="1690254" cy="349725"/>
          </a:xfrm>
        </p:spPr>
        <p:txBody>
          <a:bodyPr anchor="t">
            <a:normAutofit/>
          </a:bodyPr>
          <a:lstStyle/>
          <a:p>
            <a:pPr algn="l"/>
            <a:endParaRPr lang="en-US" sz="1600" dirty="0">
              <a:solidFill>
                <a:schemeClr val="tx1">
                  <a:lumMod val="85000"/>
                  <a:lumOff val="15000"/>
                </a:schemeClr>
              </a:solidFill>
            </a:endParaRPr>
          </a:p>
        </p:txBody>
      </p:sp>
    </p:spTree>
    <p:extLst>
      <p:ext uri="{BB962C8B-B14F-4D97-AF65-F5344CB8AC3E}">
        <p14:creationId xmlns:p14="http://schemas.microsoft.com/office/powerpoint/2010/main" val="286461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3B6A5C-98EE-4ABA-AA10-5C0ABA486BE3}"/>
              </a:ext>
            </a:extLst>
          </p:cNvPr>
          <p:cNvSpPr>
            <a:spLocks noGrp="1"/>
          </p:cNvSpPr>
          <p:nvPr>
            <p:ph type="title"/>
          </p:nvPr>
        </p:nvSpPr>
        <p:spPr>
          <a:xfrm>
            <a:off x="644057" y="348865"/>
            <a:ext cx="10771564" cy="877729"/>
          </a:xfrm>
        </p:spPr>
        <p:txBody>
          <a:bodyPr anchor="ctr">
            <a:normAutofit fontScale="90000"/>
          </a:bodyPr>
          <a:lstStyle/>
          <a:p>
            <a:r>
              <a:rPr lang="en-US" sz="3100" dirty="0">
                <a:solidFill>
                  <a:srgbClr val="FFFFFF"/>
                </a:solidFill>
                <a:latin typeface="Century" panose="02040604050505020304" pitchFamily="18" charset="0"/>
              </a:rPr>
              <a:t>Mental Health Stats in America by Mental Health America, Inc</a:t>
            </a:r>
          </a:p>
        </p:txBody>
      </p:sp>
      <p:graphicFrame>
        <p:nvGraphicFramePr>
          <p:cNvPr id="5" name="Content Placeholder 2">
            <a:extLst>
              <a:ext uri="{FF2B5EF4-FFF2-40B4-BE49-F238E27FC236}">
                <a16:creationId xmlns:a16="http://schemas.microsoft.com/office/drawing/2014/main" id="{D1994B83-44A4-495D-952D-757B196DEE91}"/>
              </a:ext>
            </a:extLst>
          </p:cNvPr>
          <p:cNvGraphicFramePr>
            <a:graphicFrameLocks noGrp="1"/>
          </p:cNvGraphicFramePr>
          <p:nvPr>
            <p:ph idx="1"/>
            <p:extLst>
              <p:ext uri="{D42A27DB-BD31-4B8C-83A1-F6EECF244321}">
                <p14:modId xmlns:p14="http://schemas.microsoft.com/office/powerpoint/2010/main" val="3363894935"/>
              </p:ext>
            </p:extLst>
          </p:nvPr>
        </p:nvGraphicFramePr>
        <p:xfrm>
          <a:off x="644056" y="1924821"/>
          <a:ext cx="10927829" cy="4380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491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1B3607-747E-AAC8-FD90-E50F931BA7F2}"/>
              </a:ext>
            </a:extLst>
          </p:cNvPr>
          <p:cNvSpPr>
            <a:spLocks noGrp="1"/>
          </p:cNvSpPr>
          <p:nvPr>
            <p:ph type="title"/>
          </p:nvPr>
        </p:nvSpPr>
        <p:spPr>
          <a:xfrm>
            <a:off x="251209" y="386930"/>
            <a:ext cx="11686233" cy="1298448"/>
          </a:xfrm>
        </p:spPr>
        <p:txBody>
          <a:bodyPr anchor="b">
            <a:normAutofit/>
          </a:bodyPr>
          <a:lstStyle/>
          <a:p>
            <a:pPr algn="ctr"/>
            <a:r>
              <a:rPr lang="en-US" b="1" dirty="0">
                <a:latin typeface="Century" panose="02040604050505020304" pitchFamily="18" charset="0"/>
              </a:rPr>
              <a:t>What are physical symptoms </a:t>
            </a:r>
            <a:br>
              <a:rPr lang="en-US" b="1" dirty="0">
                <a:latin typeface="Century" panose="02040604050505020304" pitchFamily="18" charset="0"/>
              </a:rPr>
            </a:br>
            <a:r>
              <a:rPr lang="en-US" b="1" dirty="0">
                <a:latin typeface="Century" panose="02040604050505020304" pitchFamily="18" charset="0"/>
              </a:rPr>
              <a:t>of mental health diseases?</a:t>
            </a:r>
            <a:r>
              <a:rPr lang="en-US" dirty="0">
                <a:latin typeface="Century" panose="02040604050505020304" pitchFamily="18" charset="0"/>
              </a:rPr>
              <a:t> </a:t>
            </a:r>
          </a:p>
        </p:txBody>
      </p:sp>
      <p:sp>
        <p:nvSpPr>
          <p:cNvPr id="3081" name="Rectangle 30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BC54D1-52C2-9C09-BD55-A6F58501BE19}"/>
              </a:ext>
            </a:extLst>
          </p:cNvPr>
          <p:cNvSpPr>
            <a:spLocks noGrp="1"/>
          </p:cNvSpPr>
          <p:nvPr>
            <p:ph idx="1"/>
          </p:nvPr>
        </p:nvSpPr>
        <p:spPr>
          <a:xfrm>
            <a:off x="793661" y="2599509"/>
            <a:ext cx="4530898" cy="3639450"/>
          </a:xfrm>
        </p:spPr>
        <p:txBody>
          <a:bodyPr anchor="ctr">
            <a:normAutofit/>
          </a:bodyPr>
          <a:lstStyle/>
          <a:p>
            <a:r>
              <a:rPr lang="en-US" sz="2400" dirty="0">
                <a:latin typeface="Century" panose="02040604050505020304" pitchFamily="18" charset="0"/>
              </a:rPr>
              <a:t>Under weight or Obesity (problematic dietary behaviors)</a:t>
            </a:r>
          </a:p>
          <a:p>
            <a:r>
              <a:rPr lang="en-US" sz="2400" dirty="0">
                <a:latin typeface="Century" panose="02040604050505020304" pitchFamily="18" charset="0"/>
              </a:rPr>
              <a:t>heart, liver, lung, autoimmune disease, and chronic headaches (alcohol and tobacco use as well as illicit substance use).</a:t>
            </a:r>
          </a:p>
          <a:p>
            <a:endParaRPr lang="en-US" sz="2000" dirty="0"/>
          </a:p>
        </p:txBody>
      </p:sp>
      <p:pic>
        <p:nvPicPr>
          <p:cNvPr id="3074" name="Picture 2">
            <a:extLst>
              <a:ext uri="{FF2B5EF4-FFF2-40B4-BE49-F238E27FC236}">
                <a16:creationId xmlns:a16="http://schemas.microsoft.com/office/drawing/2014/main" id="{D07843D7-2E4F-AEA2-FF40-7709D1A9C7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731915"/>
            <a:ext cx="5150277" cy="3218923"/>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14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a:extLst>
              <a:ext uri="{FF2B5EF4-FFF2-40B4-BE49-F238E27FC236}">
                <a16:creationId xmlns:a16="http://schemas.microsoft.com/office/drawing/2014/main" id="{D485BD70-1FFE-E11A-D377-F876DD4007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47581" y="457200"/>
            <a:ext cx="709683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7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a:extLst>
              <a:ext uri="{FF2B5EF4-FFF2-40B4-BE49-F238E27FC236}">
                <a16:creationId xmlns:a16="http://schemas.microsoft.com/office/drawing/2014/main" id="{94D0EEEB-6E44-CF4D-6EBC-B4B01B602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43" r="-1" b="24960"/>
          <a:stretch>
            <a:fillRect/>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5131" name="Group 513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5132" name="Freeform: Shape 513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5133" name="Freeform: Shape 513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sp>
          <p:nvSpPr>
            <p:cNvPr id="5134" name="Freeform: Shape 513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useBgFill="1">
          <p:nvSpPr>
            <p:cNvPr id="5135" name="Freeform: Shape 513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7F826323-4710-ED3F-CAE6-6D83348825C6}"/>
              </a:ext>
            </a:extLst>
          </p:cNvPr>
          <p:cNvSpPr>
            <a:spLocks noGrp="1"/>
          </p:cNvSpPr>
          <p:nvPr>
            <p:ph type="title"/>
          </p:nvPr>
        </p:nvSpPr>
        <p:spPr>
          <a:xfrm>
            <a:off x="167951" y="4969045"/>
            <a:ext cx="5658503" cy="1310457"/>
          </a:xfrm>
        </p:spPr>
        <p:txBody>
          <a:bodyPr>
            <a:normAutofit fontScale="90000"/>
          </a:bodyPr>
          <a:lstStyle/>
          <a:p>
            <a:r>
              <a:rPr lang="en-US" sz="2400" b="1" dirty="0">
                <a:latin typeface="Century" panose="02040604050505020304" pitchFamily="18" charset="0"/>
              </a:rPr>
              <a:t>How do I help a friend or family member pursue mental health services? </a:t>
            </a:r>
            <a:br>
              <a:rPr lang="en-US" sz="1700" dirty="0">
                <a:solidFill>
                  <a:schemeClr val="tx2"/>
                </a:solidFill>
              </a:rPr>
            </a:br>
            <a:endParaRPr lang="en-US" sz="1700" dirty="0">
              <a:solidFill>
                <a:schemeClr val="tx2"/>
              </a:solidFill>
            </a:endParaRPr>
          </a:p>
        </p:txBody>
      </p:sp>
      <p:sp>
        <p:nvSpPr>
          <p:cNvPr id="3" name="Content Placeholder 2">
            <a:extLst>
              <a:ext uri="{FF2B5EF4-FFF2-40B4-BE49-F238E27FC236}">
                <a16:creationId xmlns:a16="http://schemas.microsoft.com/office/drawing/2014/main" id="{95D507E6-8B87-3510-9C44-6C378CDD5A76}"/>
              </a:ext>
            </a:extLst>
          </p:cNvPr>
          <p:cNvSpPr>
            <a:spLocks noGrp="1"/>
          </p:cNvSpPr>
          <p:nvPr>
            <p:ph idx="1"/>
          </p:nvPr>
        </p:nvSpPr>
        <p:spPr>
          <a:xfrm>
            <a:off x="6470247" y="4969045"/>
            <a:ext cx="5553802" cy="1888945"/>
          </a:xfrm>
        </p:spPr>
        <p:txBody>
          <a:bodyPr anchor="ctr">
            <a:normAutofit/>
          </a:bodyPr>
          <a:lstStyle/>
          <a:p>
            <a:pPr marL="0" indent="0">
              <a:buNone/>
            </a:pPr>
            <a:r>
              <a:rPr lang="en-US" sz="1600" dirty="0">
                <a:latin typeface="Century" panose="02040604050505020304" pitchFamily="18" charset="0"/>
              </a:rPr>
              <a:t>The three basic action principles of </a:t>
            </a:r>
            <a:r>
              <a:rPr lang="en-US" sz="1600" b="1" dirty="0">
                <a:latin typeface="Century" panose="02040604050505020304" pitchFamily="18" charset="0"/>
              </a:rPr>
              <a:t>Psychological First Aide (PFA) are Look, Listen and Link. </a:t>
            </a:r>
            <a:endParaRPr lang="en-US" sz="1600" dirty="0">
              <a:latin typeface="Century" panose="02040604050505020304" pitchFamily="18" charset="0"/>
            </a:endParaRPr>
          </a:p>
          <a:p>
            <a:pPr marL="0" indent="0">
              <a:buNone/>
            </a:pPr>
            <a:r>
              <a:rPr lang="en-US" sz="1600" dirty="0">
                <a:latin typeface="Century" panose="02040604050505020304" pitchFamily="18" charset="0"/>
              </a:rPr>
              <a:t>These actions will help you approach the individual, begin to understand their needs and link them to support and information.</a:t>
            </a:r>
          </a:p>
          <a:p>
            <a:pPr marL="0" indent="0">
              <a:buNone/>
            </a:pPr>
            <a:r>
              <a:rPr lang="en-US" sz="1600" dirty="0">
                <a:latin typeface="Century" panose="02040604050505020304" pitchFamily="18" charset="0"/>
              </a:rPr>
              <a:t> </a:t>
            </a:r>
          </a:p>
          <a:p>
            <a:endParaRPr lang="en-US" sz="1000" dirty="0">
              <a:solidFill>
                <a:schemeClr val="tx2"/>
              </a:solidFill>
            </a:endParaRPr>
          </a:p>
        </p:txBody>
      </p:sp>
    </p:spTree>
    <p:extLst>
      <p:ext uri="{BB962C8B-B14F-4D97-AF65-F5344CB8AC3E}">
        <p14:creationId xmlns:p14="http://schemas.microsoft.com/office/powerpoint/2010/main" val="294402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45876</TotalTime>
  <Words>1380</Words>
  <Application>Microsoft Office PowerPoint</Application>
  <PresentationFormat>Widescreen</PresentationFormat>
  <Paragraphs>107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Century</vt:lpstr>
      <vt:lpstr>Times New Roman</vt:lpstr>
      <vt:lpstr>var(--ricos-custom-p-font-family,unset)</vt:lpstr>
      <vt:lpstr>Office Theme</vt:lpstr>
      <vt:lpstr> </vt:lpstr>
      <vt:lpstr>   Stigma and Beliefs on Mental Health       Public stigma involves the negative or discriminatory attitudes that others have about mental illness.  Self-stigma refers to the negative attitudes, including internalized shame, that people with mental illness have about their own condition.  Institutional stigma, is more systemic, involving policies of government and private organizations that intentionally or unintentionally limit opportunities for people with mental illness.   Stigma not only directly affects individuals with mental illness but also the loved ones who support them, often including their family members.  Stigma and judgment prevent people from seeking treatment for their mental illnesses     </vt:lpstr>
      <vt:lpstr>  </vt:lpstr>
      <vt:lpstr>PowerPoint Presentation</vt:lpstr>
      <vt:lpstr>Each year, millions of Americans face the reality of living with a mental health condition. Mental illness affects everyone directly or indirectly through family, friends or coworkers. </vt:lpstr>
      <vt:lpstr>Mental Health Stats in America by Mental Health America, Inc</vt:lpstr>
      <vt:lpstr>What are physical symptoms  of mental health diseases? </vt:lpstr>
      <vt:lpstr>PowerPoint Presentation</vt:lpstr>
      <vt:lpstr>How do I help a friend or family member pursue mental health services?  </vt:lpstr>
      <vt:lpstr>Psychological First Aide</vt:lpstr>
      <vt:lpstr>There is hope. People with mental disorders can be helped by treatment. Treatment can include: </vt:lpstr>
      <vt:lpstr>PowerPoint Presentation</vt:lpstr>
      <vt:lpstr>PowerPoint Presentation</vt:lpstr>
      <vt:lpstr>PowerPoint Presentation</vt:lpstr>
      <vt:lpstr>Emergency Phone Numbers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 for Mental Health”: Advocating for better care for people with serious mental illness (SMI).</dc:title>
  <dc:creator>Martin Hill</dc:creator>
  <cp:lastModifiedBy>Terri Hill</cp:lastModifiedBy>
  <cp:revision>14</cp:revision>
  <dcterms:created xsi:type="dcterms:W3CDTF">2021-10-11T18:20:20Z</dcterms:created>
  <dcterms:modified xsi:type="dcterms:W3CDTF">2025-10-23T18:49:16Z</dcterms:modified>
</cp:coreProperties>
</file>