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2"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303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E89A65-7FD6-4D94-B987-C32BB418D472}" type="datetimeFigureOut">
              <a:rPr lang="en-US" smtClean="0"/>
              <a:pPr/>
              <a:t>10/28/2025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1255E4-754E-49AC-B459-6042CA14084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F659F-4652-4FA3-8918-24E6D34E936E}" type="datetimeFigureOut">
              <a:rPr lang="en-US" smtClean="0"/>
              <a:pPr/>
              <a:t>10/28/2025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DEAD8-5B99-4BD0-9A84-3A579D40D63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Craft is to take their mark from the WM</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a:t>
            </a:r>
            <a:r>
              <a:rPr lang="en-US" baseline="0" dirty="0" smtClean="0"/>
              <a:t> to change. Once the Rites are given and the last prayer prayed, the Master will give the benediction: The will of God is done. </a:t>
            </a:r>
            <a:r>
              <a:rPr lang="en-US" b="1" baseline="0" dirty="0" smtClean="0"/>
              <a:t>So mote it be</a:t>
            </a:r>
            <a:r>
              <a:rPr lang="en-US" baseline="0" dirty="0" smtClean="0"/>
              <a:t>. From dust we came and unto we shall return. </a:t>
            </a:r>
            <a:r>
              <a:rPr lang="en-US" b="1" baseline="0" dirty="0" smtClean="0"/>
              <a:t>So mote it be</a:t>
            </a:r>
            <a:r>
              <a:rPr lang="en-US" baseline="0" dirty="0" smtClean="0"/>
              <a:t>. May we all be recompensed at the resurrection of the just. </a:t>
            </a:r>
            <a:r>
              <a:rPr lang="en-US" b="1" baseline="0" dirty="0" smtClean="0"/>
              <a:t>Amen.</a:t>
            </a:r>
            <a:r>
              <a:rPr lang="en-US" baseline="0" dirty="0" smtClean="0"/>
              <a:t> Then the Master orders the Marshal to take charge. </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a:t>
            </a:r>
            <a:r>
              <a:rPr lang="en-US" baseline="0" dirty="0" smtClean="0"/>
              <a:t> can be found in MWPHGLIN Constitution and By-Laws, 2018</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not possible, bring a brother who is personally</a:t>
            </a:r>
            <a:r>
              <a:rPr lang="en-US" baseline="0" dirty="0" smtClean="0"/>
              <a:t> acquainted.         ****Allow family to choose what rites to have, NO Pressure </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WM should communicate with the heads of houses **WM and Marshal</a:t>
            </a:r>
            <a:r>
              <a:rPr lang="en-US" baseline="0" dirty="0" smtClean="0"/>
              <a:t> to survey the place of services  *Masters be ye ever ready! No one knows the time or place of death, you should prepare for the Rites BEFORE you become Master of your Lodge.</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be Mason</a:t>
            </a:r>
            <a:r>
              <a:rPr lang="en-US" baseline="0" dirty="0" smtClean="0"/>
              <a:t> with concurrence of the family, if the brother was a member of Chapter, Commandery, or Consistory an portion should be pall bearers, ALL dressed as Master Masons</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time and order of funeral service.    **Master is in charge, no brother can</a:t>
            </a:r>
            <a:r>
              <a:rPr lang="en-US" baseline="0" dirty="0" smtClean="0"/>
              <a:t> enter or leave without the permission of the WM conveyed through the Marshal.   </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a:t>
            </a:r>
            <a:r>
              <a:rPr lang="en-US" baseline="0" dirty="0" smtClean="0"/>
              <a:t> you are performing the rites or resolution, Sisters first then the brothers</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*Layout</a:t>
            </a:r>
            <a:r>
              <a:rPr lang="en-US" baseline="0" dirty="0" smtClean="0"/>
              <a:t> is subject to change, Order of service: Prayer, Exhortation, deposit of lambskin. After prayer chaplain will say Amen and the Craft So mote it be.</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 to change of deposit of evergreen</a:t>
            </a:r>
          </a:p>
          <a:p>
            <a:r>
              <a:rPr lang="en-US" dirty="0" smtClean="0"/>
              <a:t>*If the facility</a:t>
            </a:r>
            <a:r>
              <a:rPr lang="en-US" baseline="0" dirty="0" smtClean="0"/>
              <a:t> will not allow the Craft to deposit the evergreen, the deposit will only be made by the WM</a:t>
            </a:r>
            <a:endParaRPr lang="en-US" dirty="0"/>
          </a:p>
        </p:txBody>
      </p:sp>
      <p:sp>
        <p:nvSpPr>
          <p:cNvPr id="4" name="Slide Number Placeholder 3"/>
          <p:cNvSpPr>
            <a:spLocks noGrp="1"/>
          </p:cNvSpPr>
          <p:nvPr>
            <p:ph type="sldNum" sz="quarter" idx="10"/>
          </p:nvPr>
        </p:nvSpPr>
        <p:spPr/>
        <p:txBody>
          <a:bodyPr/>
          <a:lstStyle/>
          <a:p>
            <a:fld id="{EAEDEAD8-5B99-4BD0-9A84-3A579D40D63D}"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800FD-3A82-45FB-AFF6-EF60F30E780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800FD-3A82-45FB-AFF6-EF60F30E78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CD1ACF-4DA5-488C-B335-AA5AE23F12D9}" type="datetimeFigureOut">
              <a:rPr lang="en-US" smtClean="0"/>
              <a:pPr/>
              <a:t>10/28/2025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800FD-3A82-45FB-AFF6-EF60F30E780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2CD1ACF-4DA5-488C-B335-AA5AE23F12D9}" type="datetimeFigureOut">
              <a:rPr lang="en-US" smtClean="0"/>
              <a:pPr/>
              <a:t>10/28/2025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98800FD-3A82-45FB-AFF6-EF60F30E780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2CD1ACF-4DA5-488C-B335-AA5AE23F12D9}" type="datetimeFigureOut">
              <a:rPr lang="en-US" smtClean="0"/>
              <a:pPr/>
              <a:t>10/28/2025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98800FD-3A82-45FB-AFF6-EF60F30E78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C:\Users\mperr\Pictures\2021-11\VID_20211101_184846187.mp4"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Masonic Burial Rites and Services	</a:t>
            </a:r>
            <a:endParaRPr lang="en-US" i="1" dirty="0"/>
          </a:p>
        </p:txBody>
      </p:sp>
      <p:sp>
        <p:nvSpPr>
          <p:cNvPr id="3" name="Subtitle 2"/>
          <p:cNvSpPr>
            <a:spLocks noGrp="1"/>
          </p:cNvSpPr>
          <p:nvPr>
            <p:ph type="subTitle" idx="1"/>
          </p:nvPr>
        </p:nvSpPr>
        <p:spPr/>
        <p:txBody>
          <a:bodyPr>
            <a:normAutofit/>
          </a:bodyPr>
          <a:lstStyle/>
          <a:p>
            <a:r>
              <a:rPr lang="en-US" dirty="0" smtClean="0"/>
              <a:t>Compiled By</a:t>
            </a:r>
          </a:p>
          <a:p>
            <a:r>
              <a:rPr lang="en-US" i="1" dirty="0" smtClean="0"/>
              <a:t>Bro. Ahmad R. Perry, P.M</a:t>
            </a:r>
            <a:r>
              <a:rPr lang="en-US" i="1" dirty="0" smtClean="0"/>
              <a:t>.</a:t>
            </a:r>
          </a:p>
          <a:p>
            <a:r>
              <a:rPr lang="en-US" i="1" dirty="0" smtClean="0"/>
              <a:t>Grand Lecturer</a:t>
            </a:r>
            <a:endParaRPr lang="en-US" i="1" dirty="0"/>
          </a:p>
        </p:txBody>
      </p:sp>
      <p:pic>
        <p:nvPicPr>
          <p:cNvPr id="5" name="Picture 4" descr="Master-Masons-Carpet_art.jpg"/>
          <p:cNvPicPr>
            <a:picLocks noChangeAspect="1"/>
          </p:cNvPicPr>
          <p:nvPr/>
        </p:nvPicPr>
        <p:blipFill>
          <a:blip r:embed="rId3" cstate="print"/>
          <a:stretch>
            <a:fillRect/>
          </a:stretch>
        </p:blipFill>
        <p:spPr>
          <a:xfrm>
            <a:off x="7010400" y="1600200"/>
            <a:ext cx="2026154" cy="338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Order of the Rites and Procession</a:t>
            </a:r>
            <a:endParaRPr lang="en-US" sz="4000" i="1" u="sng" dirty="0"/>
          </a:p>
        </p:txBody>
      </p:sp>
      <p:sp>
        <p:nvSpPr>
          <p:cNvPr id="3" name="Content Placeholder 2"/>
          <p:cNvSpPr>
            <a:spLocks noGrp="1"/>
          </p:cNvSpPr>
          <p:nvPr>
            <p:ph idx="1"/>
          </p:nvPr>
        </p:nvSpPr>
        <p:spPr/>
        <p:txBody>
          <a:bodyPr>
            <a:normAutofit fontScale="25000" lnSpcReduction="20000"/>
          </a:bodyPr>
          <a:lstStyle/>
          <a:p>
            <a:pPr>
              <a:buFont typeface="Wingdings" pitchFamily="2" charset="2"/>
              <a:buChar char="v"/>
            </a:pPr>
            <a:r>
              <a:rPr lang="en-US" sz="7200" i="1" dirty="0" smtClean="0">
                <a:latin typeface="Times New Roman" pitchFamily="18" charset="0"/>
                <a:cs typeface="Times New Roman" pitchFamily="18" charset="0"/>
              </a:rPr>
              <a:t>Heroines of the Templar Crusades, the Guild</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Ladies of the Circle of Perfection, LOCOP</a:t>
            </a:r>
            <a:endParaRPr lang="en-US" sz="7200" i="1" dirty="0" smtClean="0">
              <a:latin typeface="Times New Roman" pitchFamily="18" charset="0"/>
              <a:cs typeface="Times New Roman" pitchFamily="18" charset="0"/>
            </a:endParaRP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Heroines </a:t>
            </a:r>
            <a:r>
              <a:rPr lang="en-US" sz="7200" i="1" dirty="0" smtClean="0">
                <a:latin typeface="Times New Roman" pitchFamily="18" charset="0"/>
                <a:cs typeface="Times New Roman" pitchFamily="18" charset="0"/>
              </a:rPr>
              <a:t>of Jericho, HOJ</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Order </a:t>
            </a:r>
            <a:r>
              <a:rPr lang="en-US" sz="7200" i="1" dirty="0" smtClean="0">
                <a:latin typeface="Times New Roman" pitchFamily="18" charset="0"/>
                <a:cs typeface="Times New Roman" pitchFamily="18" charset="0"/>
              </a:rPr>
              <a:t>of the Eastern Star, OES</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Ancient </a:t>
            </a:r>
            <a:r>
              <a:rPr lang="en-US" sz="7200" i="1" dirty="0" smtClean="0">
                <a:latin typeface="Times New Roman" pitchFamily="18" charset="0"/>
                <a:cs typeface="Times New Roman" pitchFamily="18" charset="0"/>
              </a:rPr>
              <a:t>Egyptian Arabic Order of the Noble and Mystic Shrine, AEAONMS</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Ancient </a:t>
            </a:r>
            <a:r>
              <a:rPr lang="en-US" sz="7200" i="1" dirty="0" smtClean="0">
                <a:latin typeface="Times New Roman" pitchFamily="18" charset="0"/>
                <a:cs typeface="Times New Roman" pitchFamily="18" charset="0"/>
              </a:rPr>
              <a:t>and Accepted Scottish Rite, AASR</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Knight </a:t>
            </a:r>
            <a:r>
              <a:rPr lang="en-US" sz="7200" i="1" dirty="0" smtClean="0">
                <a:latin typeface="Times New Roman" pitchFamily="18" charset="0"/>
                <a:cs typeface="Times New Roman" pitchFamily="18" charset="0"/>
              </a:rPr>
              <a:t>Templar, </a:t>
            </a:r>
            <a:r>
              <a:rPr lang="en-US" sz="7200" i="1" dirty="0" smtClean="0">
                <a:latin typeface="Times New Roman" pitchFamily="18" charset="0"/>
                <a:cs typeface="Times New Roman" pitchFamily="18" charset="0"/>
              </a:rPr>
              <a:t>KT</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Royal and Select Masters, R&amp;SM</a:t>
            </a:r>
            <a:endParaRPr lang="en-US" sz="7200" i="1" dirty="0" smtClean="0">
              <a:latin typeface="Times New Roman" pitchFamily="18" charset="0"/>
              <a:cs typeface="Times New Roman" pitchFamily="18" charset="0"/>
            </a:endParaRP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Holy </a:t>
            </a:r>
            <a:r>
              <a:rPr lang="en-US" sz="7200" i="1" dirty="0" smtClean="0">
                <a:latin typeface="Times New Roman" pitchFamily="18" charset="0"/>
                <a:cs typeface="Times New Roman" pitchFamily="18" charset="0"/>
              </a:rPr>
              <a:t>Royal Arch Mason, HRAM</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Grand </a:t>
            </a:r>
            <a:r>
              <a:rPr lang="en-US" sz="7200" i="1" dirty="0" smtClean="0">
                <a:latin typeface="Times New Roman" pitchFamily="18" charset="0"/>
                <a:cs typeface="Times New Roman" pitchFamily="18" charset="0"/>
              </a:rPr>
              <a:t>Lodge(if applicable)</a:t>
            </a:r>
          </a:p>
          <a:p>
            <a:pPr>
              <a:buFont typeface="Wingdings" pitchFamily="2" charset="2"/>
              <a:buChar char="v"/>
            </a:pPr>
            <a:endParaRPr lang="en-US" sz="7200" i="1" dirty="0" smtClean="0">
              <a:latin typeface="Times New Roman" pitchFamily="18" charset="0"/>
              <a:cs typeface="Times New Roman" pitchFamily="18" charset="0"/>
            </a:endParaRPr>
          </a:p>
          <a:p>
            <a:pPr>
              <a:buFont typeface="Wingdings" pitchFamily="2" charset="2"/>
              <a:buChar char="v"/>
            </a:pPr>
            <a:r>
              <a:rPr lang="en-US" sz="7200" i="1" dirty="0" smtClean="0">
                <a:latin typeface="Times New Roman" pitchFamily="18" charset="0"/>
                <a:cs typeface="Times New Roman" pitchFamily="18" charset="0"/>
              </a:rPr>
              <a:t>Lodge F&amp;AM</a:t>
            </a:r>
            <a:endParaRPr lang="en-US" sz="7200" i="1" dirty="0" smtClean="0">
              <a:latin typeface="Times New Roman" pitchFamily="18" charset="0"/>
              <a:cs typeface="Times New Roman" pitchFamily="18" charset="0"/>
            </a:endParaRPr>
          </a:p>
          <a:p>
            <a:pPr>
              <a:buFont typeface="Wingdings" pitchFamily="2" charset="2"/>
              <a:buChar char="v"/>
            </a:pPr>
            <a:endParaRPr lang="en-US" i="1" dirty="0" smtClean="0"/>
          </a:p>
          <a:p>
            <a:pPr>
              <a:buFont typeface="Wingdings" pitchFamily="2" charset="2"/>
              <a:buChar char="v"/>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t>The Procession</a:t>
            </a:r>
            <a:endParaRPr lang="en-US" i="1" u="sng" dirty="0"/>
          </a:p>
        </p:txBody>
      </p:sp>
      <p:pic>
        <p:nvPicPr>
          <p:cNvPr id="1026" name="Picture 2"/>
          <p:cNvPicPr>
            <a:picLocks noGrp="1" noChangeAspect="1" noChangeArrowheads="1"/>
          </p:cNvPicPr>
          <p:nvPr>
            <p:ph idx="1"/>
          </p:nvPr>
        </p:nvPicPr>
        <p:blipFill>
          <a:blip r:embed="rId3" cstate="print"/>
          <a:stretch>
            <a:fillRect/>
          </a:stretch>
        </p:blipFill>
        <p:spPr bwMode="auto">
          <a:xfrm>
            <a:off x="1578722" y="1774825"/>
            <a:ext cx="5986556" cy="4625975"/>
          </a:xfrm>
          <a:prstGeom prst="rect">
            <a:avLst/>
          </a:prstGeom>
          <a:noFill/>
          <a:ln w="9525">
            <a:noFill/>
            <a:miter lim="800000"/>
            <a:headEnd/>
            <a:tailEnd/>
          </a:ln>
        </p:spPr>
      </p:pic>
      <p:sp>
        <p:nvSpPr>
          <p:cNvPr id="11" name="TextBox 10"/>
          <p:cNvSpPr txBox="1"/>
          <p:nvPr/>
        </p:nvSpPr>
        <p:spPr>
          <a:xfrm>
            <a:off x="76200" y="1524000"/>
            <a:ext cx="2514600" cy="2031325"/>
          </a:xfrm>
          <a:prstGeom prst="rect">
            <a:avLst/>
          </a:prstGeom>
          <a:noFill/>
        </p:spPr>
        <p:txBody>
          <a:bodyPr wrap="square" rtlCol="0">
            <a:spAutoFit/>
          </a:bodyPr>
          <a:lstStyle/>
          <a:p>
            <a:r>
              <a:rPr lang="en-US" b="1" i="1" dirty="0" smtClean="0">
                <a:solidFill>
                  <a:schemeClr val="accent1">
                    <a:lumMod val="40000"/>
                    <a:lumOff val="60000"/>
                  </a:schemeClr>
                </a:solidFill>
              </a:rPr>
              <a:t>*</a:t>
            </a:r>
            <a:r>
              <a:rPr lang="en-US" i="1" dirty="0" smtClean="0"/>
              <a:t>Sr/Jr  Stewards,Tyler are to be in position before the procession begins.</a:t>
            </a:r>
          </a:p>
          <a:p>
            <a:r>
              <a:rPr lang="en-US" b="1" i="1" dirty="0" smtClean="0">
                <a:solidFill>
                  <a:schemeClr val="accent1">
                    <a:lumMod val="40000"/>
                    <a:lumOff val="60000"/>
                  </a:schemeClr>
                </a:solidFill>
              </a:rPr>
              <a:t>*</a:t>
            </a:r>
            <a:r>
              <a:rPr lang="en-US" i="1" dirty="0" smtClean="0"/>
              <a:t>WM can move to the center of casket.</a:t>
            </a:r>
          </a:p>
          <a:p>
            <a:r>
              <a:rPr lang="en-US" b="1" i="1" dirty="0" smtClean="0">
                <a:solidFill>
                  <a:schemeClr val="accent1">
                    <a:lumMod val="40000"/>
                    <a:lumOff val="60000"/>
                  </a:schemeClr>
                </a:solidFill>
              </a:rPr>
              <a:t>*</a:t>
            </a:r>
            <a:r>
              <a:rPr lang="en-US" i="1" dirty="0" smtClean="0"/>
              <a:t>Marshal can be in line or middle isle.</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Deposit of Evergreen</a:t>
            </a:r>
            <a:endParaRPr lang="en-US" sz="4000" i="1" u="sng" dirty="0"/>
          </a:p>
        </p:txBody>
      </p:sp>
      <p:pic>
        <p:nvPicPr>
          <p:cNvPr id="2052" name="Picture 4"/>
          <p:cNvPicPr>
            <a:picLocks noGrp="1" noChangeAspect="1" noChangeArrowheads="1"/>
          </p:cNvPicPr>
          <p:nvPr>
            <p:ph idx="1"/>
          </p:nvPr>
        </p:nvPicPr>
        <p:blipFill>
          <a:blip r:embed="rId3" cstate="print"/>
          <a:stretch>
            <a:fillRect/>
          </a:stretch>
        </p:blipFill>
        <p:spPr bwMode="auto">
          <a:xfrm>
            <a:off x="1578722" y="1774825"/>
            <a:ext cx="5986556" cy="4625975"/>
          </a:xfrm>
          <a:prstGeom prst="rect">
            <a:avLst/>
          </a:prstGeom>
          <a:noFill/>
          <a:ln w="9525">
            <a:noFill/>
            <a:miter lim="800000"/>
            <a:headEnd/>
            <a:tailEnd/>
          </a:ln>
        </p:spPr>
      </p:pic>
      <p:sp>
        <p:nvSpPr>
          <p:cNvPr id="11" name="TextBox 10"/>
          <p:cNvSpPr txBox="1"/>
          <p:nvPr/>
        </p:nvSpPr>
        <p:spPr>
          <a:xfrm>
            <a:off x="457200" y="1676400"/>
            <a:ext cx="1752600" cy="923330"/>
          </a:xfrm>
          <a:prstGeom prst="rect">
            <a:avLst/>
          </a:prstGeom>
          <a:noFill/>
        </p:spPr>
        <p:txBody>
          <a:bodyPr wrap="square" rtlCol="0">
            <a:spAutoFit/>
          </a:bodyPr>
          <a:lstStyle/>
          <a:p>
            <a:r>
              <a:rPr lang="en-US" dirty="0" smtClean="0">
                <a:solidFill>
                  <a:schemeClr val="accent1">
                    <a:lumMod val="40000"/>
                    <a:lumOff val="60000"/>
                  </a:schemeClr>
                </a:solidFill>
              </a:rPr>
              <a:t>*</a:t>
            </a:r>
            <a:r>
              <a:rPr lang="en-US" dirty="0" smtClean="0"/>
              <a:t>Travel from foot to head</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Grand Honors</a:t>
            </a:r>
            <a:endParaRPr lang="en-US" sz="4000" i="1" u="sng" dirty="0"/>
          </a:p>
        </p:txBody>
      </p:sp>
      <p:pic>
        <p:nvPicPr>
          <p:cNvPr id="5" name="VID_20211101_184846187.mp4">
            <a:hlinkClick r:id="" action="ppaction://media"/>
          </p:cNvPr>
          <p:cNvPicPr>
            <a:picLocks noGrp="1" noRot="1" noChangeAspect="1"/>
          </p:cNvPicPr>
          <p:nvPr>
            <p:ph idx="1"/>
            <a:videoFile r:link="rId1"/>
          </p:nvPr>
        </p:nvPicPr>
        <p:blipFill>
          <a:blip r:embed="rId4" cstate="print"/>
          <a:stretch>
            <a:fillRect/>
          </a:stretch>
        </p:blipFill>
        <p:spPr>
          <a:xfrm>
            <a:off x="1524000" y="1524000"/>
            <a:ext cx="5943600" cy="5257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The Recession</a:t>
            </a:r>
            <a:endParaRPr lang="en-US" sz="4000" i="1" u="sng" dirty="0"/>
          </a:p>
        </p:txBody>
      </p:sp>
      <p:pic>
        <p:nvPicPr>
          <p:cNvPr id="3074" name="Picture 2"/>
          <p:cNvPicPr>
            <a:picLocks noGrp="1" noChangeAspect="1" noChangeArrowheads="1"/>
          </p:cNvPicPr>
          <p:nvPr>
            <p:ph idx="1"/>
          </p:nvPr>
        </p:nvPicPr>
        <p:blipFill>
          <a:blip r:embed="rId3" cstate="print"/>
          <a:stretch>
            <a:fillRect/>
          </a:stretch>
        </p:blipFill>
        <p:spPr bwMode="auto">
          <a:xfrm>
            <a:off x="1578722" y="1774825"/>
            <a:ext cx="5986556" cy="4625975"/>
          </a:xfrm>
          <a:prstGeom prst="rect">
            <a:avLst/>
          </a:prstGeom>
          <a:noFill/>
          <a:ln w="9525">
            <a:noFill/>
            <a:miter lim="800000"/>
            <a:headEnd/>
            <a:tailEnd/>
          </a:ln>
        </p:spPr>
      </p:pic>
      <p:sp>
        <p:nvSpPr>
          <p:cNvPr id="5" name="TextBox 4"/>
          <p:cNvSpPr txBox="1"/>
          <p:nvPr/>
        </p:nvSpPr>
        <p:spPr>
          <a:xfrm>
            <a:off x="304800" y="1752600"/>
            <a:ext cx="4216219" cy="584775"/>
          </a:xfrm>
          <a:prstGeom prst="rect">
            <a:avLst/>
          </a:prstGeom>
          <a:noFill/>
        </p:spPr>
        <p:txBody>
          <a:bodyPr wrap="none" rtlCol="0">
            <a:spAutoFit/>
          </a:bodyPr>
          <a:lstStyle/>
          <a:p>
            <a:r>
              <a:rPr lang="en-US" sz="1600" dirty="0" smtClean="0">
                <a:solidFill>
                  <a:schemeClr val="accent1">
                    <a:lumMod val="40000"/>
                    <a:lumOff val="60000"/>
                  </a:schemeClr>
                </a:solidFill>
              </a:rPr>
              <a:t>*</a:t>
            </a:r>
            <a:r>
              <a:rPr lang="en-US" sz="1600" dirty="0" smtClean="0"/>
              <a:t>Sr/Jr Stewards,Tyler remain in place</a:t>
            </a:r>
          </a:p>
          <a:p>
            <a:r>
              <a:rPr lang="en-US" sz="1600" dirty="0" smtClean="0">
                <a:solidFill>
                  <a:schemeClr val="accent1">
                    <a:lumMod val="40000"/>
                    <a:lumOff val="60000"/>
                  </a:schemeClr>
                </a:solidFill>
              </a:rPr>
              <a:t>*</a:t>
            </a:r>
            <a:r>
              <a:rPr lang="en-US" sz="1600" dirty="0" smtClean="0"/>
              <a:t>Craft leaves first, then Mar, WM, SD ,JD, Chap.</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1" u="sng" dirty="0" smtClean="0"/>
              <a:t>Cremation Service and Formation</a:t>
            </a:r>
            <a:endParaRPr lang="en-US" sz="3600" i="1" u="sng" dirty="0"/>
          </a:p>
        </p:txBody>
      </p:sp>
      <p:sp>
        <p:nvSpPr>
          <p:cNvPr id="3" name="Content Placeholder 2"/>
          <p:cNvSpPr>
            <a:spLocks noGrp="1"/>
          </p:cNvSpPr>
          <p:nvPr>
            <p:ph idx="1"/>
          </p:nvPr>
        </p:nvSpPr>
        <p:spPr>
          <a:xfrm>
            <a:off x="228600" y="1600200"/>
            <a:ext cx="8458200" cy="5257799"/>
          </a:xfrm>
        </p:spPr>
        <p:txBody>
          <a:bodyPr/>
          <a:lstStyle/>
          <a:p>
            <a:pPr algn="ctr">
              <a:buNone/>
            </a:pPr>
            <a:endParaRPr lang="en-US" dirty="0" smtClean="0"/>
          </a:p>
        </p:txBody>
      </p:sp>
      <p:cxnSp>
        <p:nvCxnSpPr>
          <p:cNvPr id="5" name="Straight Arrow Connector 4"/>
          <p:cNvCxnSpPr/>
          <p:nvPr/>
        </p:nvCxnSpPr>
        <p:spPr>
          <a:xfrm>
            <a:off x="4495800" y="2743200"/>
            <a:ext cx="1828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19400" y="2743200"/>
            <a:ext cx="1676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038600" y="5562600"/>
            <a:ext cx="1143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Table</a:t>
            </a:r>
            <a:endParaRPr lang="en-US" dirty="0"/>
          </a:p>
        </p:txBody>
      </p:sp>
      <p:sp>
        <p:nvSpPr>
          <p:cNvPr id="19" name="TextBox 18"/>
          <p:cNvSpPr txBox="1"/>
          <p:nvPr/>
        </p:nvSpPr>
        <p:spPr>
          <a:xfrm>
            <a:off x="4191000" y="2133600"/>
            <a:ext cx="685800" cy="369332"/>
          </a:xfrm>
          <a:prstGeom prst="rect">
            <a:avLst/>
          </a:prstGeom>
          <a:noFill/>
        </p:spPr>
        <p:txBody>
          <a:bodyPr wrap="square" rtlCol="0">
            <a:spAutoFit/>
          </a:bodyPr>
          <a:lstStyle/>
          <a:p>
            <a:r>
              <a:rPr lang="en-US" dirty="0" smtClean="0"/>
              <a:t>WM</a:t>
            </a:r>
            <a:endParaRPr lang="en-US" dirty="0"/>
          </a:p>
        </p:txBody>
      </p:sp>
      <p:sp>
        <p:nvSpPr>
          <p:cNvPr id="20" name="TextBox 19"/>
          <p:cNvSpPr txBox="1"/>
          <p:nvPr/>
        </p:nvSpPr>
        <p:spPr>
          <a:xfrm>
            <a:off x="3048000" y="3276601"/>
            <a:ext cx="609600" cy="369332"/>
          </a:xfrm>
          <a:prstGeom prst="rect">
            <a:avLst/>
          </a:prstGeom>
          <a:noFill/>
        </p:spPr>
        <p:txBody>
          <a:bodyPr wrap="square" rtlCol="0">
            <a:spAutoFit/>
          </a:bodyPr>
          <a:lstStyle/>
          <a:p>
            <a:r>
              <a:rPr lang="en-US" dirty="0" smtClean="0"/>
              <a:t>SW</a:t>
            </a:r>
            <a:endParaRPr lang="en-US" dirty="0"/>
          </a:p>
        </p:txBody>
      </p:sp>
      <p:sp>
        <p:nvSpPr>
          <p:cNvPr id="21" name="TextBox 20"/>
          <p:cNvSpPr txBox="1"/>
          <p:nvPr/>
        </p:nvSpPr>
        <p:spPr>
          <a:xfrm>
            <a:off x="2057400" y="3276600"/>
            <a:ext cx="762000" cy="369332"/>
          </a:xfrm>
          <a:prstGeom prst="rect">
            <a:avLst/>
          </a:prstGeom>
          <a:noFill/>
        </p:spPr>
        <p:txBody>
          <a:bodyPr wrap="square" rtlCol="0">
            <a:spAutoFit/>
          </a:bodyPr>
          <a:lstStyle/>
          <a:p>
            <a:endParaRPr lang="en-US" dirty="0"/>
          </a:p>
        </p:txBody>
      </p:sp>
      <p:sp>
        <p:nvSpPr>
          <p:cNvPr id="10" name="TextBox 9"/>
          <p:cNvSpPr txBox="1"/>
          <p:nvPr/>
        </p:nvSpPr>
        <p:spPr>
          <a:xfrm>
            <a:off x="5562600" y="3276600"/>
            <a:ext cx="533400" cy="369332"/>
          </a:xfrm>
          <a:prstGeom prst="rect">
            <a:avLst/>
          </a:prstGeom>
          <a:noFill/>
        </p:spPr>
        <p:txBody>
          <a:bodyPr wrap="square" rtlCol="0">
            <a:spAutoFit/>
          </a:bodyPr>
          <a:lstStyle/>
          <a:p>
            <a:r>
              <a:rPr lang="en-US" dirty="0" smtClean="0"/>
              <a:t>JW</a:t>
            </a:r>
            <a:endParaRPr lang="en-US" dirty="0"/>
          </a:p>
        </p:txBody>
      </p:sp>
      <p:sp>
        <p:nvSpPr>
          <p:cNvPr id="11" name="TextBox 10"/>
          <p:cNvSpPr txBox="1"/>
          <p:nvPr/>
        </p:nvSpPr>
        <p:spPr>
          <a:xfrm>
            <a:off x="1752600" y="4572001"/>
            <a:ext cx="1219200" cy="369332"/>
          </a:xfrm>
          <a:prstGeom prst="rect">
            <a:avLst/>
          </a:prstGeom>
          <a:noFill/>
        </p:spPr>
        <p:txBody>
          <a:bodyPr wrap="square" rtlCol="0">
            <a:spAutoFit/>
          </a:bodyPr>
          <a:lstStyle/>
          <a:p>
            <a:pPr algn="ctr"/>
            <a:r>
              <a:rPr lang="en-US" dirty="0" smtClean="0"/>
              <a:t>Chaplain</a:t>
            </a:r>
            <a:endParaRPr lang="en-US" dirty="0"/>
          </a:p>
        </p:txBody>
      </p:sp>
      <p:sp>
        <p:nvSpPr>
          <p:cNvPr id="12" name="TextBox 11"/>
          <p:cNvSpPr txBox="1"/>
          <p:nvPr/>
        </p:nvSpPr>
        <p:spPr>
          <a:xfrm>
            <a:off x="6324600" y="4495800"/>
            <a:ext cx="914400" cy="646331"/>
          </a:xfrm>
          <a:prstGeom prst="rect">
            <a:avLst/>
          </a:prstGeom>
          <a:noFill/>
        </p:spPr>
        <p:txBody>
          <a:bodyPr wrap="square" rtlCol="0">
            <a:spAutoFit/>
          </a:bodyPr>
          <a:lstStyle/>
          <a:p>
            <a:r>
              <a:rPr lang="en-US" dirty="0" smtClean="0"/>
              <a:t>Bible</a:t>
            </a:r>
          </a:p>
          <a:p>
            <a:r>
              <a:rPr lang="en-US" dirty="0" smtClean="0"/>
              <a:t>Bearer</a:t>
            </a:r>
            <a:endParaRPr lang="en-US" dirty="0"/>
          </a:p>
        </p:txBody>
      </p:sp>
      <p:pic>
        <p:nvPicPr>
          <p:cNvPr id="4098" name="Picture 2" descr="Masons Square And Compass Emblem - Sparks Florist® | Reno &amp;amp; Sparks Flower  Delivery - Sparks Florist® | Reno &amp;amp; Sparks Flower Delivery"/>
          <p:cNvPicPr>
            <a:picLocks noChangeAspect="1" noChangeArrowheads="1"/>
          </p:cNvPicPr>
          <p:nvPr/>
        </p:nvPicPr>
        <p:blipFill>
          <a:blip r:embed="rId3" cstate="print"/>
          <a:srcRect/>
          <a:stretch>
            <a:fillRect/>
          </a:stretch>
        </p:blipFill>
        <p:spPr bwMode="auto">
          <a:xfrm>
            <a:off x="2895600" y="5486400"/>
            <a:ext cx="914400" cy="838200"/>
          </a:xfrm>
          <a:prstGeom prst="rect">
            <a:avLst/>
          </a:prstGeom>
          <a:noFill/>
        </p:spPr>
      </p:pic>
      <p:pic>
        <p:nvPicPr>
          <p:cNvPr id="4100" name="Picture 4" descr="The All-seeing Eye on a masonic apron"/>
          <p:cNvPicPr>
            <a:picLocks noChangeAspect="1" noChangeArrowheads="1"/>
          </p:cNvPicPr>
          <p:nvPr/>
        </p:nvPicPr>
        <p:blipFill>
          <a:blip r:embed="rId4" cstate="print"/>
          <a:srcRect/>
          <a:stretch>
            <a:fillRect/>
          </a:stretch>
        </p:blipFill>
        <p:spPr bwMode="auto">
          <a:xfrm>
            <a:off x="5486400" y="5410200"/>
            <a:ext cx="741406" cy="945932"/>
          </a:xfrm>
          <a:prstGeom prst="rect">
            <a:avLst/>
          </a:prstGeom>
          <a:noFill/>
        </p:spPr>
      </p:pic>
      <p:pic>
        <p:nvPicPr>
          <p:cNvPr id="4102" name="Picture 6" descr="Black Elegance Keepsake Urn"/>
          <p:cNvPicPr>
            <a:picLocks noChangeAspect="1" noChangeArrowheads="1"/>
          </p:cNvPicPr>
          <p:nvPr/>
        </p:nvPicPr>
        <p:blipFill>
          <a:blip r:embed="rId5" cstate="print"/>
          <a:srcRect/>
          <a:stretch>
            <a:fillRect/>
          </a:stretch>
        </p:blipFill>
        <p:spPr bwMode="auto">
          <a:xfrm>
            <a:off x="4267200" y="4724400"/>
            <a:ext cx="609600" cy="762000"/>
          </a:xfrm>
          <a:prstGeom prst="rect">
            <a:avLst/>
          </a:prstGeom>
          <a:noFill/>
        </p:spPr>
      </p:pic>
      <p:sp>
        <p:nvSpPr>
          <p:cNvPr id="24" name="TextBox 23"/>
          <p:cNvSpPr txBox="1"/>
          <p:nvPr/>
        </p:nvSpPr>
        <p:spPr>
          <a:xfrm>
            <a:off x="2438400" y="6400801"/>
            <a:ext cx="1828800" cy="461665"/>
          </a:xfrm>
          <a:prstGeom prst="rect">
            <a:avLst/>
          </a:prstGeom>
          <a:noFill/>
        </p:spPr>
        <p:txBody>
          <a:bodyPr wrap="square" rtlCol="0">
            <a:spAutoFit/>
          </a:bodyPr>
          <a:lstStyle/>
          <a:p>
            <a:pPr algn="ctr"/>
            <a:r>
              <a:rPr lang="en-US" sz="1200" dirty="0" smtClean="0"/>
              <a:t>Floral </a:t>
            </a:r>
          </a:p>
          <a:p>
            <a:pPr algn="ctr"/>
            <a:r>
              <a:rPr lang="en-US" sz="1200" dirty="0" smtClean="0"/>
              <a:t>arrangement</a:t>
            </a:r>
            <a:endParaRPr lang="en-US" sz="1200" dirty="0"/>
          </a:p>
        </p:txBody>
      </p:sp>
      <p:sp>
        <p:nvSpPr>
          <p:cNvPr id="25" name="TextBox 24"/>
          <p:cNvSpPr txBox="1"/>
          <p:nvPr/>
        </p:nvSpPr>
        <p:spPr>
          <a:xfrm>
            <a:off x="5105400" y="6400800"/>
            <a:ext cx="1612771" cy="276999"/>
          </a:xfrm>
          <a:prstGeom prst="rect">
            <a:avLst/>
          </a:prstGeom>
          <a:noFill/>
        </p:spPr>
        <p:txBody>
          <a:bodyPr wrap="square" rtlCol="0">
            <a:spAutoFit/>
          </a:bodyPr>
          <a:lstStyle/>
          <a:p>
            <a:pPr algn="ctr"/>
            <a:r>
              <a:rPr lang="en-US" sz="1200" dirty="0" smtClean="0"/>
              <a:t>Apron</a:t>
            </a:r>
            <a:endParaRPr lang="en-US" sz="1200" dirty="0"/>
          </a:p>
        </p:txBody>
      </p:sp>
      <p:sp>
        <p:nvSpPr>
          <p:cNvPr id="26" name="TextBox 25"/>
          <p:cNvSpPr txBox="1"/>
          <p:nvPr/>
        </p:nvSpPr>
        <p:spPr>
          <a:xfrm flipH="1">
            <a:off x="4191000" y="4343400"/>
            <a:ext cx="680270" cy="369332"/>
          </a:xfrm>
          <a:prstGeom prst="rect">
            <a:avLst/>
          </a:prstGeom>
          <a:noFill/>
        </p:spPr>
        <p:txBody>
          <a:bodyPr wrap="square" rtlCol="0">
            <a:spAutoFit/>
          </a:bodyPr>
          <a:lstStyle/>
          <a:p>
            <a:pPr algn="ctr"/>
            <a:r>
              <a:rPr lang="en-US" dirty="0" smtClean="0"/>
              <a:t> Urn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Additional Information</a:t>
            </a:r>
            <a:endParaRPr lang="en-US" sz="4000" i="1" u="sng" dirty="0"/>
          </a:p>
        </p:txBody>
      </p:sp>
      <p:graphicFrame>
        <p:nvGraphicFramePr>
          <p:cNvPr id="4" name="Content Placeholder 3"/>
          <p:cNvGraphicFramePr>
            <a:graphicFrameLocks noGrp="1"/>
          </p:cNvGraphicFramePr>
          <p:nvPr>
            <p:ph idx="1"/>
          </p:nvPr>
        </p:nvGraphicFramePr>
        <p:xfrm>
          <a:off x="381000" y="1676403"/>
          <a:ext cx="8229600" cy="4488260"/>
        </p:xfrm>
        <a:graphic>
          <a:graphicData uri="http://schemas.openxmlformats.org/drawingml/2006/table">
            <a:tbl>
              <a:tblPr firstRow="1" bandRow="1">
                <a:tableStyleId>{5C22544A-7EE6-4342-B048-85BDC9FD1C3A}</a:tableStyleId>
              </a:tblPr>
              <a:tblGrid>
                <a:gridCol w="4114800"/>
                <a:gridCol w="4114800"/>
              </a:tblGrid>
              <a:tr h="340378">
                <a:tc>
                  <a:txBody>
                    <a:bodyPr/>
                    <a:lstStyle/>
                    <a:p>
                      <a:pPr>
                        <a:buFont typeface="Wingdings" pitchFamily="2" charset="2"/>
                        <a:buChar char="v"/>
                      </a:pPr>
                      <a:r>
                        <a:rPr lang="en-US" sz="1600" dirty="0" smtClean="0"/>
                        <a:t>Masters,</a:t>
                      </a:r>
                      <a:r>
                        <a:rPr lang="en-US" sz="1600" baseline="0" dirty="0" smtClean="0"/>
                        <a:t> </a:t>
                      </a:r>
                      <a:r>
                        <a:rPr lang="en-US" sz="1600" dirty="0" smtClean="0"/>
                        <a:t>study the rite.</a:t>
                      </a:r>
                      <a:r>
                        <a:rPr lang="en-US" sz="1600" baseline="0" dirty="0" smtClean="0"/>
                        <a:t> This is your duty.</a:t>
                      </a:r>
                      <a:endParaRPr lang="en-US" sz="1600" dirty="0"/>
                    </a:p>
                  </a:txBody>
                  <a:tcPr/>
                </a:tc>
                <a:tc>
                  <a:txBody>
                    <a:bodyPr/>
                    <a:lstStyle/>
                    <a:p>
                      <a:pPr>
                        <a:buFont typeface="Wingdings" pitchFamily="2" charset="2"/>
                        <a:buChar char="v"/>
                      </a:pPr>
                      <a:r>
                        <a:rPr lang="en-US" sz="1600" dirty="0" smtClean="0"/>
                        <a:t>All</a:t>
                      </a:r>
                      <a:r>
                        <a:rPr lang="en-US" sz="1600" baseline="0" dirty="0" smtClean="0"/>
                        <a:t> communication comes from the WM. </a:t>
                      </a:r>
                      <a:endParaRPr lang="en-US" sz="1600" dirty="0"/>
                    </a:p>
                  </a:txBody>
                  <a:tcPr/>
                </a:tc>
              </a:tr>
              <a:tr h="809276">
                <a:tc>
                  <a:txBody>
                    <a:bodyPr/>
                    <a:lstStyle/>
                    <a:p>
                      <a:pPr>
                        <a:buFont typeface="Wingdings" pitchFamily="2" charset="2"/>
                        <a:buChar char="v"/>
                      </a:pPr>
                      <a:r>
                        <a:rPr lang="en-US" sz="1600" dirty="0" smtClean="0"/>
                        <a:t>If you are not able to</a:t>
                      </a:r>
                      <a:r>
                        <a:rPr lang="en-US" sz="1600" baseline="0" dirty="0" smtClean="0"/>
                        <a:t> find a PM or competent brother, prepare a resolution.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600" dirty="0" smtClean="0"/>
                        <a:t>Work in unison with</a:t>
                      </a:r>
                      <a:r>
                        <a:rPr lang="en-US" sz="1600" baseline="0" dirty="0" smtClean="0"/>
                        <a:t> the family, church and funeral home.</a:t>
                      </a:r>
                      <a:endParaRPr lang="en-US" sz="1600" dirty="0" smtClean="0"/>
                    </a:p>
                    <a:p>
                      <a:endParaRPr lang="en-US" sz="1600" dirty="0"/>
                    </a:p>
                  </a:txBody>
                  <a:tcPr/>
                </a:tc>
              </a:tr>
              <a:tr h="595661">
                <a:tc>
                  <a:txBody>
                    <a:bodyPr/>
                    <a:lstStyle/>
                    <a:p>
                      <a:pPr>
                        <a:buFont typeface="Wingdings" pitchFamily="2" charset="2"/>
                        <a:buChar char="v"/>
                      </a:pPr>
                      <a:r>
                        <a:rPr lang="en-US" sz="1600" baseline="0" dirty="0" smtClean="0"/>
                        <a:t>Resolutions are to be given to wife, widow, children, or closest relative.</a:t>
                      </a:r>
                    </a:p>
                  </a:txBody>
                  <a:tcPr/>
                </a:tc>
                <a:tc>
                  <a:txBody>
                    <a:bodyPr/>
                    <a:lstStyle/>
                    <a:p>
                      <a:pPr>
                        <a:buFont typeface="Wingdings" pitchFamily="2" charset="2"/>
                        <a:buChar char="v"/>
                      </a:pPr>
                      <a:r>
                        <a:rPr lang="en-US" sz="1600" baseline="0" dirty="0" smtClean="0"/>
                        <a:t>Prepare regalia and/or resolution upon notice of death.</a:t>
                      </a:r>
                      <a:endParaRPr lang="en-US" sz="1600" dirty="0"/>
                    </a:p>
                  </a:txBody>
                  <a:tcPr/>
                </a:tc>
              </a:tr>
              <a:tr h="809276">
                <a:tc>
                  <a:txBody>
                    <a:bodyPr/>
                    <a:lstStyle/>
                    <a:p>
                      <a:pPr>
                        <a:buFont typeface="Wingdings" pitchFamily="2" charset="2"/>
                        <a:buChar char="v"/>
                      </a:pPr>
                      <a:r>
                        <a:rPr lang="en-US" sz="1600" baseline="0" dirty="0" smtClean="0"/>
                        <a:t>Update your information with the Lodge, get your affairs in order and put it in writing,ie mortuary relief, life insurance, will(living).</a:t>
                      </a:r>
                    </a:p>
                  </a:txBody>
                  <a:tcPr/>
                </a:tc>
                <a:tc>
                  <a:txBody>
                    <a:bodyPr/>
                    <a:lstStyle/>
                    <a:p>
                      <a:pPr>
                        <a:buFont typeface="Wingdings" pitchFamily="2" charset="2"/>
                        <a:buChar char="v"/>
                      </a:pPr>
                      <a:r>
                        <a:rPr lang="en-US" sz="1600" dirty="0" smtClean="0"/>
                        <a:t>WM and Marshal should survey place of</a:t>
                      </a:r>
                      <a:r>
                        <a:rPr lang="en-US" sz="1600" baseline="0" dirty="0" smtClean="0"/>
                        <a:t> services asap.</a:t>
                      </a:r>
                      <a:endParaRPr lang="en-US" sz="1600" dirty="0"/>
                    </a:p>
                  </a:txBody>
                  <a:tcPr/>
                </a:tc>
              </a:tr>
              <a:tr h="595661">
                <a:tc>
                  <a:txBody>
                    <a:bodyPr/>
                    <a:lstStyle/>
                    <a:p>
                      <a:pPr>
                        <a:buFont typeface="Wingdings" pitchFamily="2" charset="2"/>
                        <a:buChar char="v"/>
                      </a:pPr>
                      <a:r>
                        <a:rPr lang="en-US" sz="1600" baseline="0" dirty="0" smtClean="0"/>
                        <a:t>Ensure your pastor/church will allow Masonic Rites.</a:t>
                      </a:r>
                    </a:p>
                  </a:txBody>
                  <a:tcPr/>
                </a:tc>
                <a:tc>
                  <a:txBody>
                    <a:bodyPr/>
                    <a:lstStyle/>
                    <a:p>
                      <a:pPr>
                        <a:buFont typeface="Wingdings" pitchFamily="2" charset="2"/>
                        <a:buChar char="v"/>
                      </a:pPr>
                      <a:r>
                        <a:rPr lang="en-US" sz="1600" dirty="0" smtClean="0"/>
                        <a:t>Arrive early to church/funeral</a:t>
                      </a:r>
                      <a:r>
                        <a:rPr lang="en-US" sz="1600" baseline="0" dirty="0" smtClean="0"/>
                        <a:t> home.</a:t>
                      </a:r>
                    </a:p>
                    <a:p>
                      <a:pPr>
                        <a:buFont typeface="Wingdings" pitchFamily="2" charset="2"/>
                        <a:buNone/>
                      </a:pPr>
                      <a:r>
                        <a:rPr lang="en-US" sz="1600" baseline="0" dirty="0" smtClean="0"/>
                        <a:t>EARLY IS ON TIME, ON TIME IS LATE</a:t>
                      </a:r>
                      <a:endParaRPr lang="en-US" sz="1600" dirty="0"/>
                    </a:p>
                  </a:txBody>
                  <a:tcPr/>
                </a:tc>
              </a:tr>
              <a:tr h="1193144">
                <a:tc>
                  <a:txBody>
                    <a:bodyPr/>
                    <a:lstStyle/>
                    <a:p>
                      <a:pPr>
                        <a:buFont typeface="Wingdings" pitchFamily="2" charset="2"/>
                        <a:buChar char="v"/>
                      </a:pPr>
                      <a:r>
                        <a:rPr lang="en-US" sz="1600" baseline="0" dirty="0" smtClean="0"/>
                        <a:t>If there is a conflict in the family, offer your services, but DO NOT make decisions</a:t>
                      </a:r>
                      <a:r>
                        <a:rPr lang="en-US" sz="1600" baseline="0" dirty="0" smtClean="0"/>
                        <a:t>.</a:t>
                      </a:r>
                    </a:p>
                    <a:p>
                      <a:pPr>
                        <a:buFont typeface="Wingdings" pitchFamily="2" charset="2"/>
                        <a:buChar char="v"/>
                      </a:pPr>
                      <a:endParaRPr lang="en-US" sz="1600" baseline="0" dirty="0" smtClean="0"/>
                    </a:p>
                    <a:p>
                      <a:pPr>
                        <a:buFont typeface="Wingdings" pitchFamily="2" charset="2"/>
                        <a:buChar char="v"/>
                      </a:pPr>
                      <a:r>
                        <a:rPr lang="en-US" sz="1600" baseline="0" dirty="0" smtClean="0"/>
                        <a:t>If you have met the Pastor; thank that person for ALLOWING us to perform the Rites</a:t>
                      </a:r>
                      <a:endParaRPr lang="en-US" sz="1600" baseline="0" dirty="0" smtClean="0"/>
                    </a:p>
                  </a:txBody>
                  <a:tcPr/>
                </a:tc>
                <a:tc>
                  <a:txBody>
                    <a:bodyPr/>
                    <a:lstStyle/>
                    <a:p>
                      <a:pPr>
                        <a:buFont typeface="Wingdings" pitchFamily="2" charset="2"/>
                        <a:buChar char="v"/>
                      </a:pPr>
                      <a:r>
                        <a:rPr lang="en-US" sz="1600" dirty="0" smtClean="0"/>
                        <a:t>Do not be afraid</a:t>
                      </a:r>
                      <a:r>
                        <a:rPr lang="en-US" sz="1600" baseline="0" dirty="0" smtClean="0"/>
                        <a:t> to ask for help, a brother has traveled same road your are on</a:t>
                      </a:r>
                      <a:r>
                        <a:rPr lang="en-US" sz="1600" baseline="0" dirty="0" smtClean="0"/>
                        <a:t>.</a:t>
                      </a:r>
                    </a:p>
                    <a:p>
                      <a:pPr>
                        <a:buFont typeface="Wingdings" pitchFamily="2" charset="2"/>
                        <a:buChar char="v"/>
                      </a:pPr>
                      <a:endParaRPr lang="en-US" sz="1600" baseline="0" dirty="0" smtClean="0"/>
                    </a:p>
                    <a:p>
                      <a:pPr>
                        <a:buFont typeface="Wingdings" pitchFamily="2" charset="2"/>
                        <a:buChar char="v"/>
                      </a:pPr>
                      <a:r>
                        <a:rPr lang="en-US" sz="1600" baseline="0" dirty="0" smtClean="0"/>
                        <a:t>If possible be there for the family during and after the service</a:t>
                      </a:r>
                      <a:endParaRPr lang="en-US" sz="1600" dirty="0"/>
                    </a:p>
                  </a:txBody>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t>Closing</a:t>
            </a:r>
            <a:endParaRPr lang="en-US" i="1" u="sng" dirty="0"/>
          </a:p>
        </p:txBody>
      </p:sp>
      <p:sp>
        <p:nvSpPr>
          <p:cNvPr id="5" name="Content Placeholder 4"/>
          <p:cNvSpPr>
            <a:spLocks noGrp="1"/>
          </p:cNvSpPr>
          <p:nvPr>
            <p:ph idx="1"/>
          </p:nvPr>
        </p:nvSpPr>
        <p:spPr/>
        <p:txBody>
          <a:bodyPr>
            <a:normAutofit fontScale="92500" lnSpcReduction="10000"/>
          </a:bodyPr>
          <a:lstStyle/>
          <a:p>
            <a:pPr>
              <a:buNone/>
            </a:pPr>
            <a:r>
              <a:rPr lang="en-US" dirty="0" smtClean="0"/>
              <a:t>		</a:t>
            </a:r>
            <a:r>
              <a:rPr lang="en-US" sz="3000" dirty="0" smtClean="0">
                <a:latin typeface="Times New Roman" pitchFamily="18" charset="0"/>
                <a:cs typeface="Times New Roman" pitchFamily="18" charset="0"/>
              </a:rPr>
              <a:t>There is no service within our fraternity more important or deserved to show our brotherly love more deeply than that of following our brothers body to the grave for interment with the appropriate Masonic rites. The eyes of the world are upon us daily. Show then a Fraternity dedicated to upholding the honor, glory, and reputation we so long enjoyed.</a:t>
            </a:r>
          </a:p>
          <a:p>
            <a:pPr>
              <a:buNone/>
            </a:pPr>
            <a:endParaRPr 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Respectfully and Fraternally, </a:t>
            </a:r>
          </a:p>
          <a:p>
            <a:pPr>
              <a:buNone/>
            </a:pPr>
            <a:r>
              <a:rPr lang="en-US" sz="3000" dirty="0" smtClean="0">
                <a:latin typeface="Times New Roman" pitchFamily="18" charset="0"/>
                <a:cs typeface="Times New Roman" pitchFamily="18" charset="0"/>
              </a:rPr>
              <a:t>Douglas C. Landers, Sr.</a:t>
            </a:r>
          </a:p>
          <a:p>
            <a:pPr>
              <a:buNone/>
            </a:pPr>
            <a:r>
              <a:rPr lang="en-US" sz="3000" dirty="0" smtClean="0">
                <a:latin typeface="Times New Roman" pitchFamily="18" charset="0"/>
                <a:cs typeface="Times New Roman" pitchFamily="18" charset="0"/>
              </a:rPr>
              <a:t>MWPGM</a:t>
            </a:r>
            <a:endParaRPr lang="en-US" sz="3000" dirty="0">
              <a:latin typeface="Times New Roman" pitchFamily="18" charset="0"/>
              <a:cs typeface="Times New Roman" pitchFamily="18" charset="0"/>
            </a:endParaRPr>
          </a:p>
        </p:txBody>
      </p:sp>
      <p:pic>
        <p:nvPicPr>
          <p:cNvPr id="10" name="Picture 9" descr="masonic pic2.gif"/>
          <p:cNvPicPr>
            <a:picLocks noChangeAspect="1"/>
          </p:cNvPicPr>
          <p:nvPr/>
        </p:nvPicPr>
        <p:blipFill>
          <a:blip r:embed="rId3" cstate="print"/>
          <a:stretch>
            <a:fillRect/>
          </a:stretch>
        </p:blipFill>
        <p:spPr>
          <a:xfrm>
            <a:off x="4876800" y="5265622"/>
            <a:ext cx="4191000" cy="15923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u="sng" dirty="0" smtClean="0"/>
              <a:t>Worshipful Master’s duties when a death occurs?</a:t>
            </a:r>
            <a:endParaRPr lang="en-US" sz="2800" i="1" u="sng" dirty="0"/>
          </a:p>
        </p:txBody>
      </p:sp>
      <p:sp>
        <p:nvSpPr>
          <p:cNvPr id="3" name="Content Placeholder 2"/>
          <p:cNvSpPr>
            <a:spLocks noGrp="1"/>
          </p:cNvSpPr>
          <p:nvPr>
            <p:ph idx="1"/>
          </p:nvPr>
        </p:nvSpPr>
        <p:spPr>
          <a:xfrm>
            <a:off x="381000" y="1600200"/>
            <a:ext cx="8305800" cy="4800599"/>
          </a:xfrm>
        </p:spPr>
        <p:txBody>
          <a:bodyPr/>
          <a:lstStyle/>
          <a:p>
            <a:pPr algn="ctr">
              <a:buNone/>
            </a:pPr>
            <a:r>
              <a:rPr lang="en-US" b="1" i="1" u="sng" dirty="0" smtClean="0"/>
              <a:t>All information shall come from the W.M</a:t>
            </a:r>
            <a:r>
              <a:rPr lang="en-US" dirty="0" smtClean="0"/>
              <a:t>.</a:t>
            </a:r>
            <a:endParaRPr lang="en-US" dirty="0"/>
          </a:p>
          <a:p>
            <a:pPr>
              <a:buFont typeface="Wingdings" pitchFamily="2" charset="2"/>
              <a:buChar char="v"/>
            </a:pPr>
            <a:endParaRPr lang="en-US" dirty="0" smtClean="0"/>
          </a:p>
          <a:p>
            <a:pPr>
              <a:buFont typeface="Wingdings" pitchFamily="2" charset="2"/>
              <a:buChar char="v"/>
            </a:pPr>
            <a:r>
              <a:rPr lang="en-US" dirty="0" smtClean="0"/>
              <a:t>Contact family upon notification of death</a:t>
            </a:r>
          </a:p>
          <a:p>
            <a:pPr>
              <a:buNone/>
            </a:pPr>
            <a:r>
              <a:rPr lang="en-US" dirty="0"/>
              <a:t>	</a:t>
            </a:r>
            <a:r>
              <a:rPr lang="en-US" dirty="0" smtClean="0"/>
              <a:t>	(Meet in person, if applicable)                                                   </a:t>
            </a:r>
            <a:endParaRPr lang="en-US" dirty="0"/>
          </a:p>
          <a:p>
            <a:pPr>
              <a:buFont typeface="Wingdings" pitchFamily="2" charset="2"/>
              <a:buChar char="v"/>
            </a:pPr>
            <a:r>
              <a:rPr lang="en-US" dirty="0" smtClean="0"/>
              <a:t>Contact the Lodge and Masonic </a:t>
            </a:r>
            <a:r>
              <a:rPr lang="en-US" dirty="0" smtClean="0"/>
              <a:t>bodies</a:t>
            </a:r>
            <a:endParaRPr lang="en-US" dirty="0" smtClean="0"/>
          </a:p>
          <a:p>
            <a:pPr>
              <a:buNone/>
            </a:pPr>
            <a:r>
              <a:rPr lang="en-US" dirty="0"/>
              <a:t>	</a:t>
            </a:r>
            <a:r>
              <a:rPr lang="en-US" dirty="0" smtClean="0"/>
              <a:t>	(Presiding Officer</a:t>
            </a:r>
            <a:r>
              <a:rPr lang="en-US" dirty="0" smtClean="0"/>
              <a:t>)</a:t>
            </a:r>
          </a:p>
          <a:p>
            <a:pPr>
              <a:buFont typeface="Wingdings" pitchFamily="2" charset="2"/>
              <a:buChar char="v"/>
            </a:pPr>
            <a:r>
              <a:rPr lang="en-US" dirty="0" smtClean="0"/>
              <a:t>Make arrangements to meet with the family at their convenience with other Masonic heads and all dressed as Master Masons.</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What do you talk about?</a:t>
            </a:r>
            <a:endParaRPr lang="en-US" sz="4000" i="1" u="sng"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v"/>
            </a:pPr>
            <a:r>
              <a:rPr lang="en-US" sz="3800" dirty="0" smtClean="0">
                <a:latin typeface="Times New Roman" pitchFamily="18" charset="0"/>
                <a:cs typeface="Times New Roman" pitchFamily="18" charset="0"/>
              </a:rPr>
              <a:t>Introduction</a:t>
            </a:r>
          </a:p>
          <a:p>
            <a:pPr>
              <a:buFont typeface="Wingdings" pitchFamily="2" charset="2"/>
              <a:buChar char="v"/>
            </a:pPr>
            <a:endParaRPr lang="en-US" sz="3800" dirty="0" smtClean="0">
              <a:latin typeface="Times New Roman" pitchFamily="18" charset="0"/>
              <a:cs typeface="Times New Roman" pitchFamily="18" charset="0"/>
            </a:endParaRPr>
          </a:p>
          <a:p>
            <a:pPr>
              <a:buFont typeface="Wingdings" pitchFamily="2" charset="2"/>
              <a:buChar char="v"/>
            </a:pPr>
            <a:r>
              <a:rPr lang="en-US" sz="3800" dirty="0" smtClean="0">
                <a:latin typeface="Times New Roman" pitchFamily="18" charset="0"/>
                <a:cs typeface="Times New Roman" pitchFamily="18" charset="0"/>
              </a:rPr>
              <a:t>Expression of personal sympathy</a:t>
            </a:r>
          </a:p>
          <a:p>
            <a:pPr>
              <a:buFont typeface="Wingdings" pitchFamily="2" charset="2"/>
              <a:buChar char="v"/>
            </a:pPr>
            <a:endParaRPr lang="en-US" sz="3800" dirty="0" smtClean="0">
              <a:latin typeface="Times New Roman" pitchFamily="18" charset="0"/>
              <a:cs typeface="Times New Roman" pitchFamily="18" charset="0"/>
            </a:endParaRPr>
          </a:p>
          <a:p>
            <a:pPr>
              <a:buFont typeface="Wingdings" pitchFamily="2" charset="2"/>
              <a:buChar char="v"/>
            </a:pPr>
            <a:r>
              <a:rPr lang="en-US" sz="3800" dirty="0" smtClean="0">
                <a:latin typeface="Times New Roman" pitchFamily="18" charset="0"/>
                <a:cs typeface="Times New Roman" pitchFamily="18" charset="0"/>
              </a:rPr>
              <a:t>Speak naturally about deceased</a:t>
            </a:r>
          </a:p>
          <a:p>
            <a:pPr>
              <a:buNone/>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(relationships,memories,activites)</a:t>
            </a:r>
          </a:p>
          <a:p>
            <a:pPr>
              <a:buFont typeface="Wingdings" pitchFamily="2" charset="2"/>
              <a:buChar char="v"/>
            </a:pPr>
            <a:endParaRPr lang="en-US" sz="3800" dirty="0" smtClean="0">
              <a:latin typeface="Times New Roman" pitchFamily="18" charset="0"/>
              <a:cs typeface="Times New Roman" pitchFamily="18" charset="0"/>
            </a:endParaRPr>
          </a:p>
          <a:p>
            <a:pPr>
              <a:buFont typeface="Wingdings" pitchFamily="2" charset="2"/>
              <a:buChar char="v"/>
            </a:pPr>
            <a:r>
              <a:rPr lang="en-US" sz="3800" dirty="0" smtClean="0">
                <a:latin typeface="Times New Roman" pitchFamily="18" charset="0"/>
                <a:cs typeface="Times New Roman" pitchFamily="18" charset="0"/>
              </a:rPr>
              <a:t>Mention Masonic service</a:t>
            </a:r>
          </a:p>
          <a:p>
            <a:pPr>
              <a:buNone/>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(families right to </a:t>
            </a:r>
            <a:r>
              <a:rPr lang="en-US" sz="3800" dirty="0" smtClean="0">
                <a:latin typeface="Times New Roman" pitchFamily="18" charset="0"/>
                <a:cs typeface="Times New Roman" pitchFamily="18" charset="0"/>
              </a:rPr>
              <a:t>request or deny)</a:t>
            </a:r>
          </a:p>
          <a:p>
            <a:pPr>
              <a:buNone/>
            </a:pPr>
            <a:endParaRPr lang="en-US" sz="3800" dirty="0" smtClean="0">
              <a:latin typeface="Times New Roman" pitchFamily="18" charset="0"/>
              <a:cs typeface="Times New Roman" pitchFamily="18" charset="0"/>
            </a:endParaRPr>
          </a:p>
          <a:p>
            <a:pPr>
              <a:buFont typeface="Wingdings" pitchFamily="2" charset="2"/>
              <a:buChar char="v"/>
            </a:pPr>
            <a:r>
              <a:rPr lang="en-US" sz="3800" dirty="0" smtClean="0">
                <a:latin typeface="Times New Roman" pitchFamily="18" charset="0"/>
                <a:cs typeface="Times New Roman" pitchFamily="18" charset="0"/>
              </a:rPr>
              <a:t>Keep in contact with the family for any updates</a:t>
            </a:r>
            <a:endParaRPr lang="en-US" sz="3800" dirty="0" smtClean="0">
              <a:latin typeface="Times New Roman" pitchFamily="18" charset="0"/>
              <a:cs typeface="Times New Roman" pitchFamily="18" charset="0"/>
            </a:endParaRPr>
          </a:p>
          <a:p>
            <a:pPr>
              <a:buNone/>
            </a:pPr>
            <a:endParaRPr lang="en-US" dirty="0" smtClean="0"/>
          </a:p>
          <a:p>
            <a:pPr>
              <a:buNone/>
            </a:pPr>
            <a:r>
              <a:rPr lang="en-US" dirty="0" smtClean="0"/>
              <a:t>		</a:t>
            </a:r>
          </a:p>
          <a:p>
            <a:pPr>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i="1" u="sng" dirty="0" smtClean="0"/>
              <a:t>What to tell the family about the Masonic Service?</a:t>
            </a:r>
            <a:endParaRPr lang="en-US" sz="2800" i="1" u="sng"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dirty="0" smtClean="0"/>
              <a:t> In memory of deceased brother</a:t>
            </a:r>
          </a:p>
          <a:p>
            <a:pPr>
              <a:buNone/>
            </a:pPr>
            <a:r>
              <a:rPr lang="en-US" dirty="0"/>
              <a:t>	</a:t>
            </a:r>
            <a:r>
              <a:rPr lang="en-US" dirty="0" smtClean="0"/>
              <a:t>	(designed for family, friends, brethren)</a:t>
            </a:r>
          </a:p>
          <a:p>
            <a:pPr>
              <a:buFont typeface="Wingdings" pitchFamily="2" charset="2"/>
              <a:buChar char="v"/>
            </a:pPr>
            <a:endParaRPr lang="en-US" dirty="0" smtClean="0"/>
          </a:p>
          <a:p>
            <a:pPr>
              <a:buFont typeface="Wingdings" pitchFamily="2" charset="2"/>
              <a:buChar char="v"/>
            </a:pPr>
            <a:r>
              <a:rPr lang="en-US" dirty="0" smtClean="0"/>
              <a:t>Aid the grief of the loved ones</a:t>
            </a:r>
          </a:p>
          <a:p>
            <a:pPr>
              <a:buNone/>
            </a:pPr>
            <a:endParaRPr lang="en-US" dirty="0" smtClean="0"/>
          </a:p>
          <a:p>
            <a:pPr>
              <a:buFont typeface="Wingdings" pitchFamily="2" charset="2"/>
              <a:buChar char="v"/>
            </a:pPr>
            <a:r>
              <a:rPr lang="en-US" dirty="0" smtClean="0"/>
              <a:t>Work in Cooperation </a:t>
            </a:r>
            <a:endParaRPr lang="en-US" dirty="0"/>
          </a:p>
          <a:p>
            <a:pPr>
              <a:buNone/>
            </a:pPr>
            <a:r>
              <a:rPr lang="en-US" dirty="0" smtClean="0"/>
              <a:t>		(family, pastor, funeral director)</a:t>
            </a:r>
          </a:p>
          <a:p>
            <a:pPr>
              <a:buFont typeface="Wingdings" pitchFamily="2" charset="2"/>
              <a:buChar char="v"/>
            </a:pPr>
            <a:endParaRPr lang="en-US" dirty="0" smtClean="0"/>
          </a:p>
          <a:p>
            <a:pPr>
              <a:buFont typeface="Wingdings" pitchFamily="2" charset="2"/>
              <a:buChar char="v"/>
            </a:pPr>
            <a:r>
              <a:rPr lang="en-US" dirty="0" smtClean="0"/>
              <a:t>Length of service</a:t>
            </a:r>
          </a:p>
          <a:p>
            <a:pPr>
              <a:buNone/>
            </a:pPr>
            <a:r>
              <a:rPr lang="en-US" dirty="0"/>
              <a:t>	</a:t>
            </a:r>
            <a:r>
              <a:rPr lang="en-US" dirty="0" smtClean="0"/>
              <a:t>	(Lodge, Appended/ Adopted Bodies)</a:t>
            </a:r>
          </a:p>
          <a:p>
            <a:pPr>
              <a:buNone/>
            </a:pPr>
            <a:endParaRPr lang="en-US" dirty="0" smtClean="0"/>
          </a:p>
          <a:p>
            <a:pPr>
              <a:buFont typeface="Wingdings" pitchFamily="2" charset="2"/>
              <a:buChar char="v"/>
            </a:pPr>
            <a:r>
              <a:rPr lang="en-US" dirty="0" smtClean="0"/>
              <a:t>Death Certificate</a:t>
            </a:r>
          </a:p>
          <a:p>
            <a:pPr>
              <a:buNone/>
            </a:pPr>
            <a:r>
              <a:rPr lang="en-US" dirty="0"/>
              <a:t>	</a:t>
            </a:r>
            <a:r>
              <a:rPr lang="en-US" dirty="0" smtClean="0"/>
              <a:t>	(Grand Secretary)</a:t>
            </a:r>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i="1" u="sng" dirty="0" smtClean="0"/>
              <a:t>What should the Worshipful Master know about the Masonic Services?</a:t>
            </a:r>
            <a:endParaRPr lang="en-US" sz="3200" i="1" u="sng"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smtClean="0"/>
              <a:t>Inform the Craft of services</a:t>
            </a:r>
          </a:p>
          <a:p>
            <a:pPr>
              <a:buNone/>
            </a:pPr>
            <a:r>
              <a:rPr lang="en-US" dirty="0" smtClean="0"/>
              <a:t>		</a:t>
            </a:r>
            <a:r>
              <a:rPr lang="en-US" sz="3000" dirty="0" smtClean="0"/>
              <a:t>(Lodge and Appended/Adopted Bodies)</a:t>
            </a:r>
          </a:p>
          <a:p>
            <a:pPr>
              <a:buFont typeface="Wingdings" pitchFamily="2" charset="2"/>
              <a:buChar char="v"/>
            </a:pPr>
            <a:endParaRPr lang="en-US" dirty="0" smtClean="0"/>
          </a:p>
          <a:p>
            <a:pPr>
              <a:buFont typeface="Wingdings" pitchFamily="2" charset="2"/>
              <a:buChar char="v"/>
            </a:pPr>
            <a:r>
              <a:rPr lang="en-US" dirty="0" smtClean="0"/>
              <a:t>Time and place</a:t>
            </a:r>
          </a:p>
          <a:p>
            <a:pPr>
              <a:buNone/>
            </a:pPr>
            <a:endParaRPr lang="en-US" dirty="0" smtClean="0"/>
          </a:p>
          <a:p>
            <a:pPr>
              <a:buFont typeface="Wingdings" pitchFamily="2" charset="2"/>
              <a:buChar char="v"/>
            </a:pPr>
            <a:r>
              <a:rPr lang="en-US" dirty="0" smtClean="0"/>
              <a:t>District Deputy Grand Master</a:t>
            </a:r>
          </a:p>
          <a:p>
            <a:pPr>
              <a:buFont typeface="Wingdings" pitchFamily="2" charset="2"/>
              <a:buChar char="v"/>
            </a:pPr>
            <a:endParaRPr lang="en-US" dirty="0" smtClean="0"/>
          </a:p>
          <a:p>
            <a:pPr>
              <a:buFont typeface="Wingdings" pitchFamily="2" charset="2"/>
              <a:buChar char="v"/>
            </a:pPr>
            <a:r>
              <a:rPr lang="en-US" dirty="0" smtClean="0"/>
              <a:t>Have the proper burial regalia</a:t>
            </a:r>
          </a:p>
          <a:p>
            <a:pPr>
              <a:buFont typeface="Wingdings" pitchFamily="2" charset="2"/>
              <a:buChar char="v"/>
            </a:pPr>
            <a:endParaRPr lang="en-US" dirty="0" smtClean="0"/>
          </a:p>
          <a:p>
            <a:pPr>
              <a:buFont typeface="Wingdings" pitchFamily="2" charset="2"/>
              <a:buChar char="v"/>
            </a:pPr>
            <a:r>
              <a:rPr lang="en-US" dirty="0" smtClean="0"/>
              <a:t>Start rehearsing for Rites</a:t>
            </a:r>
          </a:p>
          <a:p>
            <a:pPr>
              <a:buNone/>
            </a:pPr>
            <a:r>
              <a:rPr lang="en-US" dirty="0"/>
              <a:t>	</a:t>
            </a:r>
            <a:r>
              <a:rPr lang="en-US" dirty="0" smtClean="0"/>
              <a:t>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Preparation for the Rites</a:t>
            </a:r>
            <a:endParaRPr lang="en-US" sz="4000" i="1" u="sng"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smtClean="0"/>
              <a:t>Deceased brother must be a M.M.</a:t>
            </a:r>
          </a:p>
          <a:p>
            <a:pPr>
              <a:buFont typeface="Wingdings" pitchFamily="2" charset="2"/>
              <a:buChar char="v"/>
            </a:pPr>
            <a:endParaRPr lang="en-US" dirty="0" smtClean="0"/>
          </a:p>
          <a:p>
            <a:pPr>
              <a:buFont typeface="Wingdings" pitchFamily="2" charset="2"/>
              <a:buChar char="v"/>
            </a:pPr>
            <a:r>
              <a:rPr lang="en-US" dirty="0" smtClean="0"/>
              <a:t>Be in good standings</a:t>
            </a:r>
          </a:p>
          <a:p>
            <a:pPr>
              <a:buFont typeface="Wingdings" pitchFamily="2" charset="2"/>
              <a:buChar char="v"/>
            </a:pPr>
            <a:endParaRPr lang="en-US" dirty="0" smtClean="0"/>
          </a:p>
          <a:p>
            <a:pPr>
              <a:buFont typeface="Wingdings" pitchFamily="2" charset="2"/>
              <a:buChar char="v"/>
            </a:pPr>
            <a:r>
              <a:rPr lang="en-US" dirty="0" smtClean="0"/>
              <a:t>Must be affiliated</a:t>
            </a:r>
          </a:p>
          <a:p>
            <a:pPr>
              <a:buFont typeface="Wingdings" pitchFamily="2" charset="2"/>
              <a:buChar char="v"/>
            </a:pPr>
            <a:endParaRPr lang="en-US" dirty="0" smtClean="0"/>
          </a:p>
          <a:p>
            <a:pPr>
              <a:buFont typeface="Wingdings" pitchFamily="2" charset="2"/>
              <a:buChar char="v"/>
            </a:pPr>
            <a:r>
              <a:rPr lang="en-US" dirty="0" smtClean="0"/>
              <a:t>Must be an honorable death</a:t>
            </a:r>
          </a:p>
          <a:p>
            <a:pPr>
              <a:buFont typeface="Wingdings" pitchFamily="2" charset="2"/>
              <a:buChar char="v"/>
            </a:pPr>
            <a:endParaRPr lang="en-US" dirty="0" smtClean="0"/>
          </a:p>
          <a:p>
            <a:pPr>
              <a:buFont typeface="Wingdings" pitchFamily="2" charset="2"/>
              <a:buChar char="v"/>
            </a:pPr>
            <a:r>
              <a:rPr lang="en-US" dirty="0" smtClean="0"/>
              <a:t>Request of Rites must be </a:t>
            </a:r>
            <a:r>
              <a:rPr lang="en-US" dirty="0" smtClean="0"/>
              <a:t>known(put it in writing, keep in a </a:t>
            </a:r>
            <a:r>
              <a:rPr lang="en-US" dirty="0" smtClean="0"/>
              <a:t>s</a:t>
            </a:r>
            <a:r>
              <a:rPr lang="en-US" dirty="0" smtClean="0"/>
              <a:t>afe place, and notify your family)</a:t>
            </a:r>
            <a:endParaRPr lang="en-US" dirty="0" smtClean="0"/>
          </a:p>
          <a:p>
            <a:pPr>
              <a:buFont typeface="Wingdings" pitchFamily="2" charset="2"/>
              <a:buChar char="v"/>
            </a:pPr>
            <a:endParaRPr lang="en-US" dirty="0" smtClean="0"/>
          </a:p>
          <a:p>
            <a:pPr>
              <a:buFont typeface="Wingdings" pitchFamily="2" charset="2"/>
              <a:buChar char="v"/>
            </a:pPr>
            <a:r>
              <a:rPr lang="en-US" dirty="0" smtClean="0"/>
              <a:t>Pall bearers</a:t>
            </a:r>
          </a:p>
          <a:p>
            <a:pPr>
              <a:buNone/>
            </a:pPr>
            <a:endParaRPr lang="en-US" dirty="0" smtClean="0"/>
          </a:p>
          <a:p>
            <a:pPr>
              <a:buFont typeface="Wingdings" pitchFamily="2" charset="2"/>
              <a:buChar char="v"/>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Proper Dress for the Rites</a:t>
            </a:r>
            <a:endParaRPr lang="en-US" sz="4000" i="1" u="sng" dirty="0"/>
          </a:p>
        </p:txBody>
      </p:sp>
      <p:sp>
        <p:nvSpPr>
          <p:cNvPr id="3" name="Content Placeholder 2"/>
          <p:cNvSpPr>
            <a:spLocks noGrp="1"/>
          </p:cNvSpPr>
          <p:nvPr>
            <p:ph idx="1"/>
          </p:nvPr>
        </p:nvSpPr>
        <p:spPr/>
        <p:txBody>
          <a:bodyPr>
            <a:normAutofit/>
          </a:bodyPr>
          <a:lstStyle/>
          <a:p>
            <a:pPr>
              <a:buNone/>
            </a:pPr>
            <a:r>
              <a:rPr lang="en-US" b="1" i="1" u="sng" dirty="0" smtClean="0"/>
              <a:t>LODGE</a:t>
            </a:r>
          </a:p>
          <a:p>
            <a:pPr>
              <a:buFont typeface="Wingdings" pitchFamily="2" charset="2"/>
              <a:buChar char="v"/>
            </a:pPr>
            <a:r>
              <a:rPr lang="en-US" dirty="0" smtClean="0"/>
              <a:t>Master hat /Black top hat</a:t>
            </a:r>
          </a:p>
          <a:p>
            <a:pPr>
              <a:buFont typeface="Wingdings" pitchFamily="2" charset="2"/>
              <a:buChar char="v"/>
            </a:pPr>
            <a:r>
              <a:rPr lang="en-US" dirty="0" smtClean="0"/>
              <a:t>Black suit, tie, shoes, socks</a:t>
            </a:r>
          </a:p>
          <a:p>
            <a:pPr>
              <a:buFont typeface="Wingdings" pitchFamily="2" charset="2"/>
              <a:buChar char="v"/>
            </a:pPr>
            <a:r>
              <a:rPr lang="en-US" dirty="0" smtClean="0"/>
              <a:t>White shirt, apron/gloves(plain)</a:t>
            </a:r>
          </a:p>
          <a:p>
            <a:pPr>
              <a:buFont typeface="Wingdings" pitchFamily="2" charset="2"/>
              <a:buChar char="v"/>
            </a:pPr>
            <a:r>
              <a:rPr lang="en-US" dirty="0" smtClean="0"/>
              <a:t>Black crepe (left arm above elbow)</a:t>
            </a:r>
          </a:p>
          <a:p>
            <a:pPr>
              <a:buFont typeface="Wingdings" pitchFamily="2" charset="2"/>
              <a:buChar char="v"/>
            </a:pPr>
            <a:r>
              <a:rPr lang="en-US" dirty="0" smtClean="0"/>
              <a:t>Evergreen(left breast pocket)</a:t>
            </a:r>
          </a:p>
          <a:p>
            <a:pPr>
              <a:buFont typeface="Wingdings" pitchFamily="2" charset="2"/>
              <a:buChar char="v"/>
            </a:pPr>
            <a:r>
              <a:rPr lang="en-US" dirty="0" smtClean="0"/>
              <a:t>NO pins or </a:t>
            </a:r>
            <a:r>
              <a:rPr lang="en-US" dirty="0" smtClean="0"/>
              <a:t>emblems</a:t>
            </a:r>
            <a:endParaRPr lang="en-US" dirty="0" smtClean="0"/>
          </a:p>
          <a:p>
            <a:pPr>
              <a:buNone/>
            </a:pPr>
            <a:r>
              <a:rPr lang="en-US" b="1" i="1" u="sng" dirty="0" smtClean="0"/>
              <a:t>ADOPTED/APPENDED BODIES</a:t>
            </a:r>
          </a:p>
          <a:p>
            <a:pPr>
              <a:buFont typeface="Wingdings" pitchFamily="2" charset="2"/>
              <a:buChar char="v"/>
            </a:pPr>
            <a:r>
              <a:rPr lang="en-US" dirty="0" smtClean="0"/>
              <a:t>Collars, jewel, and regalia</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Proper Regalia Items</a:t>
            </a:r>
            <a:endParaRPr lang="en-US" sz="4000" i="1" u="sng"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smtClean="0"/>
              <a:t>Masters Gavel</a:t>
            </a:r>
          </a:p>
          <a:p>
            <a:pPr>
              <a:buFont typeface="Wingdings" pitchFamily="2" charset="2"/>
              <a:buChar char="v"/>
            </a:pPr>
            <a:r>
              <a:rPr lang="en-US" dirty="0" smtClean="0"/>
              <a:t>Jewel of officers ,P.M., and G.L. officers</a:t>
            </a:r>
          </a:p>
          <a:p>
            <a:pPr>
              <a:buFont typeface="Wingdings" pitchFamily="2" charset="2"/>
              <a:buChar char="v"/>
            </a:pPr>
            <a:r>
              <a:rPr lang="en-US" dirty="0" smtClean="0"/>
              <a:t>Wardens Columns</a:t>
            </a:r>
          </a:p>
          <a:p>
            <a:pPr>
              <a:buFont typeface="Wingdings" pitchFamily="2" charset="2"/>
              <a:buChar char="v"/>
            </a:pPr>
            <a:r>
              <a:rPr lang="en-US" dirty="0" smtClean="0"/>
              <a:t>Deacons/Stewards Staff</a:t>
            </a:r>
          </a:p>
          <a:p>
            <a:pPr>
              <a:buFont typeface="Wingdings" pitchFamily="2" charset="2"/>
              <a:buChar char="v"/>
            </a:pPr>
            <a:r>
              <a:rPr lang="en-US" dirty="0" smtClean="0"/>
              <a:t>Tyler's Sword</a:t>
            </a:r>
          </a:p>
          <a:p>
            <a:pPr>
              <a:buFont typeface="Wingdings" pitchFamily="2" charset="2"/>
              <a:buChar char="v"/>
            </a:pPr>
            <a:r>
              <a:rPr lang="en-US" dirty="0" smtClean="0"/>
              <a:t>SVL</a:t>
            </a:r>
          </a:p>
          <a:p>
            <a:pPr>
              <a:buFont typeface="Wingdings" pitchFamily="2" charset="2"/>
              <a:buChar char="v"/>
            </a:pPr>
            <a:r>
              <a:rPr lang="en-US" dirty="0" smtClean="0"/>
              <a:t>Book of Constitutions</a:t>
            </a:r>
          </a:p>
          <a:p>
            <a:pPr>
              <a:buFont typeface="Wingdings" pitchFamily="2" charset="2"/>
              <a:buChar char="v"/>
            </a:pPr>
            <a:r>
              <a:rPr lang="en-US" dirty="0" smtClean="0"/>
              <a:t>Marshals Baton</a:t>
            </a:r>
          </a:p>
          <a:p>
            <a:pPr>
              <a:buFont typeface="Wingdings" pitchFamily="2" charset="2"/>
              <a:buChar char="v"/>
            </a:pPr>
            <a:r>
              <a:rPr lang="en-US" dirty="0" smtClean="0"/>
              <a:t>ALL in black crepe with white ribbon</a:t>
            </a:r>
          </a:p>
          <a:p>
            <a:pPr>
              <a:buFont typeface="Wingdings" pitchFamily="2" charset="2"/>
              <a:buChar char="v"/>
            </a:pPr>
            <a:r>
              <a:rPr lang="en-US" dirty="0" smtClean="0"/>
              <a:t>Apron for deceased brother</a:t>
            </a:r>
          </a:p>
          <a:p>
            <a:pPr>
              <a:buFont typeface="Wingdings" pitchFamily="2" charset="2"/>
              <a:buChar char="v"/>
            </a:pPr>
            <a:r>
              <a:rPr lang="en-US" dirty="0" smtClean="0"/>
              <a:t>Sprig of Acacia</a:t>
            </a:r>
          </a:p>
          <a:p>
            <a:pPr>
              <a:buFont typeface="Wingdings" pitchFamily="2" charset="2"/>
              <a:buChar char="v"/>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Rules during the Rites</a:t>
            </a:r>
            <a:endParaRPr lang="en-US" sz="4000" i="1" u="sng" dirty="0"/>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v"/>
            </a:pPr>
            <a:r>
              <a:rPr lang="en-US" b="1" i="1" u="sng" dirty="0" smtClean="0"/>
              <a:t>The Master of the Lodge is in strict charge of the </a:t>
            </a:r>
            <a:r>
              <a:rPr lang="en-US" b="1" i="1" u="sng" dirty="0" smtClean="0"/>
              <a:t>Rites</a:t>
            </a:r>
          </a:p>
          <a:p>
            <a:pPr>
              <a:buFont typeface="Wingdings" pitchFamily="2" charset="2"/>
              <a:buChar char="v"/>
            </a:pPr>
            <a:endParaRPr lang="en-US" b="1" i="1" u="sng" dirty="0" smtClean="0"/>
          </a:p>
          <a:p>
            <a:pPr>
              <a:buFont typeface="Wingdings" pitchFamily="2" charset="2"/>
              <a:buChar char="v"/>
            </a:pPr>
            <a:r>
              <a:rPr lang="en-US" dirty="0" smtClean="0"/>
              <a:t>The Rites are designed and typically performed at the grave site, if not</a:t>
            </a:r>
            <a:endParaRPr lang="en-US" dirty="0" smtClean="0"/>
          </a:p>
          <a:p>
            <a:pPr>
              <a:buFont typeface="Wingdings" pitchFamily="2" charset="2"/>
              <a:buChar char="v"/>
            </a:pPr>
            <a:endParaRPr lang="en-US" dirty="0" smtClean="0"/>
          </a:p>
          <a:p>
            <a:pPr>
              <a:buFont typeface="Wingdings" pitchFamily="2" charset="2"/>
              <a:buChar char="v"/>
            </a:pPr>
            <a:r>
              <a:rPr lang="en-US" dirty="0" smtClean="0"/>
              <a:t>After the clergyman shall have performed all religious exercises of the church, the Masonic service shall </a:t>
            </a:r>
            <a:r>
              <a:rPr lang="en-US" dirty="0" smtClean="0"/>
              <a:t>begin or prior to the beginning of the service; </a:t>
            </a:r>
            <a:r>
              <a:rPr lang="en-US" u="sng" dirty="0" smtClean="0"/>
              <a:t>it is the families choice.</a:t>
            </a:r>
            <a:endParaRPr lang="en-US" u="sng" dirty="0" smtClean="0"/>
          </a:p>
          <a:p>
            <a:pPr>
              <a:buFont typeface="Wingdings" pitchFamily="2" charset="2"/>
              <a:buChar char="v"/>
            </a:pPr>
            <a:endParaRPr lang="en-US" dirty="0" smtClean="0"/>
          </a:p>
          <a:p>
            <a:pPr>
              <a:buFont typeface="Wingdings" pitchFamily="2" charset="2"/>
              <a:buChar char="v"/>
            </a:pPr>
            <a:r>
              <a:rPr lang="en-US" dirty="0" smtClean="0"/>
              <a:t>The Lodge in procession is under the strict discipline of the Lodge room.</a:t>
            </a:r>
          </a:p>
          <a:p>
            <a:pPr>
              <a:buFont typeface="Wingdings" pitchFamily="2" charset="2"/>
              <a:buChar char="v"/>
            </a:pPr>
            <a:endParaRPr lang="en-US" dirty="0" smtClean="0"/>
          </a:p>
          <a:p>
            <a:pPr>
              <a:buFont typeface="Wingdings" pitchFamily="2" charset="2"/>
              <a:buChar char="v"/>
            </a:pPr>
            <a:r>
              <a:rPr lang="en-US" dirty="0" smtClean="0"/>
              <a:t>If united by civil societies/military, the body of the deceased must be in charge of the Lodge having Jurisdiction. Services must be conducted as if none but masons were present.</a:t>
            </a:r>
          </a:p>
          <a:p>
            <a:pPr>
              <a:buFont typeface="Wingdings" pitchFamily="2" charset="2"/>
              <a:buChar char="v"/>
            </a:pPr>
            <a:endParaRPr lang="en-US" dirty="0" smtClean="0"/>
          </a:p>
          <a:p>
            <a:pPr>
              <a:buFont typeface="Wingdings" pitchFamily="2" charset="2"/>
              <a:buChar char="v"/>
            </a:pPr>
            <a:r>
              <a:rPr lang="en-US" dirty="0" smtClean="0"/>
              <a:t>The brethren will assemble around the casket, if at church or grave site</a:t>
            </a:r>
          </a:p>
          <a:p>
            <a:pPr>
              <a:buNone/>
            </a:pPr>
            <a:endParaRPr lang="en-US" dirty="0" smtClean="0"/>
          </a:p>
          <a:p>
            <a:pPr>
              <a:buFont typeface="Wingdings" pitchFamily="2" charset="2"/>
              <a:buChar char="v"/>
            </a:pPr>
            <a:r>
              <a:rPr lang="en-US" dirty="0" smtClean="0"/>
              <a:t>In all instances, inside or outside, excessive talking must be held to an absolute minimum and at low voice. The dignity of the occasion and the fraternity requires the actions of a gentleman. </a:t>
            </a:r>
            <a:r>
              <a:rPr lang="en-US" b="1" i="1" dirty="0" smtClean="0"/>
              <a:t>ALL</a:t>
            </a:r>
            <a:r>
              <a:rPr lang="en-US" dirty="0" smtClean="0"/>
              <a:t> Masons should admonish those who violate this code of conduct.</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953978" y="5962650"/>
            <a:ext cx="1190022"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7272</TotalTime>
  <Words>1088</Words>
  <Application>Microsoft Office PowerPoint</Application>
  <PresentationFormat>On-screen Show (4:3)</PresentationFormat>
  <Paragraphs>193</Paragraphs>
  <Slides>17</Slides>
  <Notes>13</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Masonic Burial Rites and Services </vt:lpstr>
      <vt:lpstr>Worshipful Master’s duties when a death occurs?</vt:lpstr>
      <vt:lpstr>What do you talk about?</vt:lpstr>
      <vt:lpstr>What to tell the family about the Masonic Service?</vt:lpstr>
      <vt:lpstr>What should the Worshipful Master know about the Masonic Services?</vt:lpstr>
      <vt:lpstr>Preparation for the Rites</vt:lpstr>
      <vt:lpstr>Proper Dress for the Rites</vt:lpstr>
      <vt:lpstr>Proper Regalia Items</vt:lpstr>
      <vt:lpstr>Rules during the Rites</vt:lpstr>
      <vt:lpstr>Order of the Rites and Procession</vt:lpstr>
      <vt:lpstr>The Procession</vt:lpstr>
      <vt:lpstr>Deposit of Evergreen</vt:lpstr>
      <vt:lpstr>Grand Honors</vt:lpstr>
      <vt:lpstr>The Recession</vt:lpstr>
      <vt:lpstr>Cremation Service and Formation</vt:lpstr>
      <vt:lpstr>Additional Information</vt:lpstr>
      <vt:lpstr>Closing</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Masonic Burial Rites and Services</dc:title>
  <dc:creator>michelle perry</dc:creator>
  <cp:lastModifiedBy>michelle perry</cp:lastModifiedBy>
  <cp:revision>178</cp:revision>
  <dcterms:created xsi:type="dcterms:W3CDTF">2021-10-29T01:39:55Z</dcterms:created>
  <dcterms:modified xsi:type="dcterms:W3CDTF">2025-10-28T22:49:35Z</dcterms:modified>
</cp:coreProperties>
</file>